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5"/>
  </p:notesMasterIdLst>
  <p:sldIdLst>
    <p:sldId id="5823" r:id="rId5"/>
    <p:sldId id="280" r:id="rId6"/>
    <p:sldId id="265" r:id="rId7"/>
    <p:sldId id="287" r:id="rId8"/>
    <p:sldId id="5812" r:id="rId9"/>
    <p:sldId id="300" r:id="rId10"/>
    <p:sldId id="5825" r:id="rId11"/>
    <p:sldId id="302" r:id="rId12"/>
    <p:sldId id="301" r:id="rId13"/>
    <p:sldId id="5820" r:id="rId14"/>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ignell, Mark (HR)" initials="BM(" lastIdx="20" clrIdx="0">
    <p:extLst>
      <p:ext uri="{19B8F6BF-5375-455C-9EA6-DF929625EA0E}">
        <p15:presenceInfo xmlns:p15="http://schemas.microsoft.com/office/powerpoint/2012/main" userId="S-1-5-21-3239103917-2504883716-1117364297-801577" providerId="AD"/>
      </p:ext>
    </p:extLst>
  </p:cmAuthor>
  <p:cmAuthor id="2" name="Christine Ayliffe" initials="CA" lastIdx="19" clrIdx="1">
    <p:extLst>
      <p:ext uri="{19B8F6BF-5375-455C-9EA6-DF929625EA0E}">
        <p15:presenceInfo xmlns:p15="http://schemas.microsoft.com/office/powerpoint/2012/main" userId="S-1-5-21-481753437-3222182249-3239565951-4223" providerId="AD"/>
      </p:ext>
    </p:extLst>
  </p:cmAuthor>
  <p:cmAuthor id="3" name="Valentine, Chloe (HR)" initials="VC(" lastIdx="1" clrIdx="2">
    <p:extLst>
      <p:ext uri="{19B8F6BF-5375-455C-9EA6-DF929625EA0E}">
        <p15:presenceInfo xmlns:p15="http://schemas.microsoft.com/office/powerpoint/2012/main" userId="S-1-5-21-3239103917-2504883716-1117364297-40392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6B5F"/>
    <a:srgbClr val="37788D"/>
    <a:srgbClr val="293963"/>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76" y="444"/>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33DC078-9068-4D7A-904C-17B3D0981AB0}" type="datetimeFigureOut">
              <a:rPr lang="en-GB" smtClean="0"/>
              <a:t>04/10/2022</a:t>
            </a:fld>
            <a:endParaRPr lang="en-GB"/>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C117550E-CDB3-4C3A-A754-7950F18AAE48}" type="slidenum">
              <a:rPr lang="en-GB" smtClean="0"/>
              <a:t>‹#›</a:t>
            </a:fld>
            <a:endParaRPr lang="en-GB"/>
          </a:p>
        </p:txBody>
      </p:sp>
    </p:spTree>
    <p:extLst>
      <p:ext uri="{BB962C8B-B14F-4D97-AF65-F5344CB8AC3E}">
        <p14:creationId xmlns:p14="http://schemas.microsoft.com/office/powerpoint/2010/main" val="298616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How we are doing it?</a:t>
            </a:r>
          </a:p>
          <a:p>
            <a:endParaRPr lang="en-GB"/>
          </a:p>
        </p:txBody>
      </p:sp>
      <p:sp>
        <p:nvSpPr>
          <p:cNvPr id="4" name="Slide Number Placeholder 3"/>
          <p:cNvSpPr>
            <a:spLocks noGrp="1"/>
          </p:cNvSpPr>
          <p:nvPr>
            <p:ph type="sldNum" sz="quarter" idx="5"/>
          </p:nvPr>
        </p:nvSpPr>
        <p:spPr/>
        <p:txBody>
          <a:bodyPr/>
          <a:lstStyle/>
          <a:p>
            <a:fld id="{997EA83E-3C18-4E31-84B7-717AA11DB122}" type="slidenum">
              <a:rPr lang="en-GB" smtClean="0"/>
              <a:t>4</a:t>
            </a:fld>
            <a:endParaRPr lang="en-GB"/>
          </a:p>
        </p:txBody>
      </p:sp>
    </p:spTree>
    <p:extLst>
      <p:ext uri="{BB962C8B-B14F-4D97-AF65-F5344CB8AC3E}">
        <p14:creationId xmlns:p14="http://schemas.microsoft.com/office/powerpoint/2010/main" val="2252428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73067" y="197618"/>
            <a:ext cx="3068954" cy="1671320"/>
          </a:xfrm>
          <a:prstGeom prst="rect">
            <a:avLst/>
          </a:prstGeom>
        </p:spPr>
        <p:txBody>
          <a:bodyPr wrap="square" lIns="0" tIns="0" rIns="0" bIns="0">
            <a:spAutoFit/>
          </a:bodyPr>
          <a:lstStyle>
            <a:lvl1pPr>
              <a:defRPr sz="5400" b="1" i="0">
                <a:solidFill>
                  <a:srgbClr val="37788D"/>
                </a:solidFill>
                <a:latin typeface="Playfair Display"/>
                <a:cs typeface="Playfair Display"/>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10/4/2022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rgbClr val="37788D"/>
                </a:solidFill>
                <a:latin typeface="Playfair Display"/>
                <a:cs typeface="Playfair Display"/>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Source Sans Pro Light"/>
                <a:cs typeface="Source Sans Pro Ligh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10/4/2022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rgbClr val="37788D"/>
                </a:solidFill>
                <a:latin typeface="Playfair Display"/>
                <a:cs typeface="Playfair Display"/>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10/4/2022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rgbClr val="37788D"/>
                </a:solidFill>
                <a:latin typeface="Playfair Display"/>
                <a:cs typeface="Playfair Display"/>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10/4/2022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10/4/2022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ED73A-381E-CF68-18E3-0D87AB03AE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FE51781-1A85-D758-95B3-3FCB59C0EA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7CBD8B1-6ACE-5159-D426-C4073CB689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2C42CF-1906-28BC-B553-C8333E6A28C6}"/>
              </a:ext>
            </a:extLst>
          </p:cNvPr>
          <p:cNvSpPr>
            <a:spLocks noGrp="1"/>
          </p:cNvSpPr>
          <p:nvPr>
            <p:ph type="dt" sz="half" idx="10"/>
          </p:nvPr>
        </p:nvSpPr>
        <p:spPr/>
        <p:txBody>
          <a:bodyPr/>
          <a:lstStyle/>
          <a:p>
            <a:fld id="{E478FA84-BCE5-4DB0-A163-8127C8D5EB21}" type="datetime1">
              <a:rPr lang="en-US" smtClean="0"/>
              <a:t>10/4/2022</a:t>
            </a:fld>
            <a:endParaRPr lang="en-GB"/>
          </a:p>
        </p:txBody>
      </p:sp>
      <p:sp>
        <p:nvSpPr>
          <p:cNvPr id="6" name="Footer Placeholder 5">
            <a:extLst>
              <a:ext uri="{FF2B5EF4-FFF2-40B4-BE49-F238E27FC236}">
                <a16:creationId xmlns:a16="http://schemas.microsoft.com/office/drawing/2014/main" id="{BCE8DDBC-EC01-E31D-BCEF-5129B26A17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6220A2-41FC-529D-B328-5D2880920838}"/>
              </a:ext>
            </a:extLst>
          </p:cNvPr>
          <p:cNvSpPr>
            <a:spLocks noGrp="1"/>
          </p:cNvSpPr>
          <p:nvPr>
            <p:ph type="sldNum" sz="quarter" idx="12"/>
          </p:nvPr>
        </p:nvSpPr>
        <p:spPr/>
        <p:txBody>
          <a:bodyPr/>
          <a:lstStyle/>
          <a:p>
            <a:fld id="{92E0C60F-9BAD-4D64-9510-0C7E59ADAD3E}" type="slidenum">
              <a:rPr lang="en-GB" smtClean="0"/>
              <a:t>‹#›</a:t>
            </a:fld>
            <a:endParaRPr lang="en-GB"/>
          </a:p>
        </p:txBody>
      </p:sp>
    </p:spTree>
    <p:extLst>
      <p:ext uri="{BB962C8B-B14F-4D97-AF65-F5344CB8AC3E}">
        <p14:creationId xmlns:p14="http://schemas.microsoft.com/office/powerpoint/2010/main" val="31678708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061604" y="524390"/>
            <a:ext cx="6068791" cy="756919"/>
          </a:xfrm>
          <a:prstGeom prst="rect">
            <a:avLst/>
          </a:prstGeom>
        </p:spPr>
        <p:txBody>
          <a:bodyPr wrap="square" lIns="0" tIns="0" rIns="0" bIns="0">
            <a:spAutoFit/>
          </a:bodyPr>
          <a:lstStyle>
            <a:lvl1pPr>
              <a:defRPr sz="4800" b="1" i="0">
                <a:solidFill>
                  <a:srgbClr val="37788D"/>
                </a:solidFill>
                <a:latin typeface="Playfair Display"/>
                <a:cs typeface="Playfair Display"/>
              </a:defRPr>
            </a:lvl1pPr>
          </a:lstStyle>
          <a:p>
            <a:endParaRPr/>
          </a:p>
        </p:txBody>
      </p:sp>
      <p:sp>
        <p:nvSpPr>
          <p:cNvPr id="3" name="Holder 3"/>
          <p:cNvSpPr>
            <a:spLocks noGrp="1"/>
          </p:cNvSpPr>
          <p:nvPr>
            <p:ph type="body" idx="1"/>
          </p:nvPr>
        </p:nvSpPr>
        <p:spPr>
          <a:xfrm>
            <a:off x="2522396" y="2437486"/>
            <a:ext cx="7147206" cy="1945639"/>
          </a:xfrm>
          <a:prstGeom prst="rect">
            <a:avLst/>
          </a:prstGeom>
        </p:spPr>
        <p:txBody>
          <a:bodyPr wrap="square" lIns="0" tIns="0" rIns="0" bIns="0">
            <a:spAutoFit/>
          </a:bodyPr>
          <a:lstStyle>
            <a:lvl1pPr>
              <a:defRPr sz="1800" b="0" i="0">
                <a:solidFill>
                  <a:schemeClr val="tx1"/>
                </a:solidFill>
                <a:latin typeface="Source Sans Pro Light"/>
                <a:cs typeface="Source Sans Pro Light"/>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10/4/2022</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3"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mailto:info@ccameron.co.uk" TargetMode="External"/><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hyperlink" Target="http://www.ccameron.co.uk/sample" TargetMode="External"/><Relationship Id="rId5" Type="http://schemas.openxmlformats.org/officeDocument/2006/relationships/image" Target="../media/image5.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hyperlink" Target="http://www.ccameron.couk/hub" TargetMode="External"/><Relationship Id="rId12"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hyperlink" Target="http://www.ccameron.co.uk/helper" TargetMode="External"/><Relationship Id="rId11" Type="http://schemas.openxmlformats.org/officeDocument/2006/relationships/image" Target="../media/image12.png"/><Relationship Id="rId5" Type="http://schemas.openxmlformats.org/officeDocument/2006/relationships/image" Target="../media/image8.png"/><Relationship Id="rId10" Type="http://schemas.openxmlformats.org/officeDocument/2006/relationships/image" Target="../media/image11.jpeg"/><Relationship Id="rId4" Type="http://schemas.openxmlformats.org/officeDocument/2006/relationships/image" Target="../media/image7.png"/><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hyperlink" Target="http://www.ccameron.co.uk/mortgagepledge"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5"/>
          <p:cNvPicPr/>
          <p:nvPr/>
        </p:nvPicPr>
        <p:blipFill>
          <a:blip r:embed="rId2" cstate="print"/>
          <a:stretch>
            <a:fillRect/>
          </a:stretch>
        </p:blipFill>
        <p:spPr>
          <a:xfrm>
            <a:off x="336521" y="3208275"/>
            <a:ext cx="5039229" cy="3606650"/>
          </a:xfrm>
          <a:prstGeom prst="rect">
            <a:avLst/>
          </a:prstGeom>
        </p:spPr>
      </p:pic>
      <p:sp>
        <p:nvSpPr>
          <p:cNvPr id="7" name="object 7"/>
          <p:cNvSpPr txBox="1">
            <a:spLocks noGrp="1"/>
          </p:cNvSpPr>
          <p:nvPr>
            <p:ph type="title"/>
          </p:nvPr>
        </p:nvSpPr>
        <p:spPr>
          <a:xfrm>
            <a:off x="624057" y="1294139"/>
            <a:ext cx="8915400" cy="566822"/>
          </a:xfrm>
          <a:prstGeom prst="rect">
            <a:avLst/>
          </a:prstGeom>
        </p:spPr>
        <p:txBody>
          <a:bodyPr vert="horz" wrap="square" lIns="0" tIns="12700" rIns="0" bIns="0" rtlCol="0">
            <a:spAutoFit/>
          </a:bodyPr>
          <a:lstStyle/>
          <a:p>
            <a:pPr marL="12700" marR="5080">
              <a:lnSpc>
                <a:spcPct val="100000"/>
              </a:lnSpc>
              <a:spcBef>
                <a:spcPts val="100"/>
              </a:spcBef>
            </a:pPr>
            <a:r>
              <a:rPr sz="3600" spc="60">
                <a:solidFill>
                  <a:srgbClr val="293963"/>
                </a:solidFill>
                <a:latin typeface="Nexa" panose="02000000000000000000" pitchFamily="50" charset="0"/>
              </a:rPr>
              <a:t>Free</a:t>
            </a:r>
            <a:r>
              <a:rPr sz="3600" spc="-65">
                <a:solidFill>
                  <a:srgbClr val="293963"/>
                </a:solidFill>
                <a:latin typeface="Nexa" panose="02000000000000000000" pitchFamily="50" charset="0"/>
              </a:rPr>
              <a:t> </a:t>
            </a:r>
            <a:r>
              <a:rPr sz="3600" spc="-25">
                <a:solidFill>
                  <a:srgbClr val="293963"/>
                </a:solidFill>
                <a:latin typeface="Nexa" panose="02000000000000000000" pitchFamily="50" charset="0"/>
              </a:rPr>
              <a:t>Independent </a:t>
            </a:r>
            <a:r>
              <a:rPr sz="3600" spc="-985">
                <a:solidFill>
                  <a:srgbClr val="293963"/>
                </a:solidFill>
                <a:latin typeface="Nexa" panose="02000000000000000000" pitchFamily="50" charset="0"/>
              </a:rPr>
              <a:t> </a:t>
            </a:r>
            <a:r>
              <a:rPr sz="3600" spc="10">
                <a:solidFill>
                  <a:srgbClr val="293963"/>
                </a:solidFill>
                <a:latin typeface="Nexa" panose="02000000000000000000" pitchFamily="50" charset="0"/>
              </a:rPr>
              <a:t>Mortgage</a:t>
            </a:r>
            <a:r>
              <a:rPr sz="3600" spc="-110">
                <a:solidFill>
                  <a:srgbClr val="293963"/>
                </a:solidFill>
                <a:latin typeface="Nexa" panose="02000000000000000000" pitchFamily="50" charset="0"/>
              </a:rPr>
              <a:t> </a:t>
            </a:r>
            <a:r>
              <a:rPr sz="3600" spc="-105">
                <a:solidFill>
                  <a:srgbClr val="293963"/>
                </a:solidFill>
                <a:latin typeface="Nexa" panose="02000000000000000000" pitchFamily="50" charset="0"/>
              </a:rPr>
              <a:t>Advice</a:t>
            </a:r>
            <a:endParaRPr sz="3600">
              <a:solidFill>
                <a:srgbClr val="293963"/>
              </a:solidFill>
              <a:latin typeface="Nexa" panose="02000000000000000000" pitchFamily="50" charset="0"/>
            </a:endParaRPr>
          </a:p>
        </p:txBody>
      </p:sp>
      <p:sp>
        <p:nvSpPr>
          <p:cNvPr id="8" name="object 8"/>
          <p:cNvSpPr txBox="1"/>
          <p:nvPr/>
        </p:nvSpPr>
        <p:spPr>
          <a:xfrm>
            <a:off x="624057" y="1998590"/>
            <a:ext cx="5575935" cy="320601"/>
          </a:xfrm>
          <a:prstGeom prst="rect">
            <a:avLst/>
          </a:prstGeom>
        </p:spPr>
        <p:txBody>
          <a:bodyPr vert="horz" wrap="square" lIns="0" tIns="12700" rIns="0" bIns="0" rtlCol="0">
            <a:spAutoFit/>
          </a:bodyPr>
          <a:lstStyle/>
          <a:p>
            <a:pPr marL="12700">
              <a:lnSpc>
                <a:spcPct val="100000"/>
              </a:lnSpc>
              <a:spcBef>
                <a:spcPts val="100"/>
              </a:spcBef>
            </a:pPr>
            <a:r>
              <a:rPr sz="2000" spc="5">
                <a:solidFill>
                  <a:srgbClr val="4D6B5F"/>
                </a:solidFill>
                <a:latin typeface="Nexa-Bold" panose="02000000000000000000" pitchFamily="50" charset="0"/>
                <a:cs typeface="Palatino Linotype"/>
              </a:rPr>
              <a:t>That</a:t>
            </a:r>
            <a:r>
              <a:rPr sz="2000" spc="25">
                <a:solidFill>
                  <a:srgbClr val="4D6B5F"/>
                </a:solidFill>
                <a:latin typeface="Nexa-Bold" panose="02000000000000000000" pitchFamily="50" charset="0"/>
                <a:cs typeface="Palatino Linotype"/>
              </a:rPr>
              <a:t> </a:t>
            </a:r>
            <a:r>
              <a:rPr sz="2000" spc="-10">
                <a:solidFill>
                  <a:srgbClr val="4D6B5F"/>
                </a:solidFill>
                <a:latin typeface="Nexa-Bold" panose="02000000000000000000" pitchFamily="50" charset="0"/>
                <a:cs typeface="Palatino Linotype"/>
              </a:rPr>
              <a:t>employers</a:t>
            </a:r>
            <a:r>
              <a:rPr sz="2000" spc="10">
                <a:solidFill>
                  <a:srgbClr val="4D6B5F"/>
                </a:solidFill>
                <a:latin typeface="Nexa-Bold" panose="02000000000000000000" pitchFamily="50" charset="0"/>
                <a:cs typeface="Palatino Linotype"/>
              </a:rPr>
              <a:t> </a:t>
            </a:r>
            <a:r>
              <a:rPr sz="2000" spc="-15">
                <a:solidFill>
                  <a:srgbClr val="4D6B5F"/>
                </a:solidFill>
                <a:latin typeface="Nexa-Bold" panose="02000000000000000000" pitchFamily="50" charset="0"/>
                <a:cs typeface="Palatino Linotype"/>
              </a:rPr>
              <a:t>and</a:t>
            </a:r>
            <a:r>
              <a:rPr sz="2000" spc="-20">
                <a:solidFill>
                  <a:srgbClr val="4D6B5F"/>
                </a:solidFill>
                <a:latin typeface="Nexa-Bold" panose="02000000000000000000" pitchFamily="50" charset="0"/>
                <a:cs typeface="Palatino Linotype"/>
              </a:rPr>
              <a:t> </a:t>
            </a:r>
            <a:r>
              <a:rPr sz="2000" spc="-40">
                <a:solidFill>
                  <a:srgbClr val="4D6B5F"/>
                </a:solidFill>
                <a:latin typeface="Nexa-Bold" panose="02000000000000000000" pitchFamily="50" charset="0"/>
                <a:cs typeface="Palatino Linotype"/>
              </a:rPr>
              <a:t>individuals</a:t>
            </a:r>
            <a:r>
              <a:rPr sz="2000" spc="-45">
                <a:solidFill>
                  <a:srgbClr val="4D6B5F"/>
                </a:solidFill>
                <a:latin typeface="Nexa-Bold" panose="02000000000000000000" pitchFamily="50" charset="0"/>
                <a:cs typeface="Palatino Linotype"/>
              </a:rPr>
              <a:t> </a:t>
            </a:r>
            <a:r>
              <a:rPr sz="2000" spc="15">
                <a:solidFill>
                  <a:srgbClr val="4D6B5F"/>
                </a:solidFill>
                <a:latin typeface="Nexa-Bold" panose="02000000000000000000" pitchFamily="50" charset="0"/>
                <a:cs typeface="Palatino Linotype"/>
              </a:rPr>
              <a:t>can</a:t>
            </a:r>
            <a:r>
              <a:rPr sz="2000" spc="65">
                <a:solidFill>
                  <a:srgbClr val="4D6B5F"/>
                </a:solidFill>
                <a:latin typeface="Nexa-Bold" panose="02000000000000000000" pitchFamily="50" charset="0"/>
                <a:cs typeface="Palatino Linotype"/>
              </a:rPr>
              <a:t> </a:t>
            </a:r>
            <a:r>
              <a:rPr sz="2000" spc="25">
                <a:solidFill>
                  <a:srgbClr val="4D6B5F"/>
                </a:solidFill>
                <a:latin typeface="Nexa-Bold" panose="02000000000000000000" pitchFamily="50" charset="0"/>
                <a:cs typeface="Palatino Linotype"/>
              </a:rPr>
              <a:t>trust</a:t>
            </a:r>
            <a:endParaRPr sz="2000">
              <a:solidFill>
                <a:srgbClr val="4D6B5F"/>
              </a:solidFill>
              <a:latin typeface="Nexa-Bold" panose="02000000000000000000" pitchFamily="50" charset="0"/>
              <a:cs typeface="Palatino Linotype"/>
            </a:endParaRPr>
          </a:p>
        </p:txBody>
      </p:sp>
      <p:sp>
        <p:nvSpPr>
          <p:cNvPr id="9" name="object 9"/>
          <p:cNvSpPr txBox="1"/>
          <p:nvPr/>
        </p:nvSpPr>
        <p:spPr>
          <a:xfrm>
            <a:off x="6096000" y="4216960"/>
            <a:ext cx="4567555" cy="382156"/>
          </a:xfrm>
          <a:prstGeom prst="rect">
            <a:avLst/>
          </a:prstGeom>
        </p:spPr>
        <p:txBody>
          <a:bodyPr vert="horz" wrap="square" lIns="0" tIns="12700" rIns="0" bIns="0" rtlCol="0">
            <a:spAutoFit/>
          </a:bodyPr>
          <a:lstStyle/>
          <a:p>
            <a:pPr marL="12700">
              <a:lnSpc>
                <a:spcPct val="100000"/>
              </a:lnSpc>
              <a:spcBef>
                <a:spcPts val="100"/>
              </a:spcBef>
            </a:pPr>
            <a:r>
              <a:rPr lang="en-GB" sz="2400" b="1" spc="-15" dirty="0">
                <a:solidFill>
                  <a:srgbClr val="293963"/>
                </a:solidFill>
                <a:latin typeface="Arial" panose="020B0604020202020204" pitchFamily="34" charset="0"/>
                <a:cs typeface="Arial" panose="020B0604020202020204" pitchFamily="34" charset="0"/>
              </a:rPr>
              <a:t>Benefits of the Service</a:t>
            </a:r>
            <a:endParaRPr sz="2400" dirty="0">
              <a:solidFill>
                <a:srgbClr val="293963"/>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730C9BF9-7AC2-42A8-8382-92314ADA10B3}"/>
              </a:ext>
            </a:extLst>
          </p:cNvPr>
          <p:cNvSpPr/>
          <p:nvPr/>
        </p:nvSpPr>
        <p:spPr>
          <a:xfrm>
            <a:off x="0" y="-4824"/>
            <a:ext cx="12192000" cy="746946"/>
          </a:xfrm>
          <a:prstGeom prst="rect">
            <a:avLst/>
          </a:prstGeom>
          <a:solidFill>
            <a:srgbClr val="293963"/>
          </a:solidFill>
          <a:ln>
            <a:solidFill>
              <a:srgbClr val="2939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899EC285-EE62-452C-8A19-3407703DDE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8556" y="475867"/>
            <a:ext cx="1700314" cy="947494"/>
          </a:xfrm>
          <a:prstGeom prst="rect">
            <a:avLst/>
          </a:prstGeom>
        </p:spPr>
      </p:pic>
      <p:grpSp>
        <p:nvGrpSpPr>
          <p:cNvPr id="13" name="Group 12">
            <a:extLst>
              <a:ext uri="{FF2B5EF4-FFF2-40B4-BE49-F238E27FC236}">
                <a16:creationId xmlns:a16="http://schemas.microsoft.com/office/drawing/2014/main" id="{8EC6C4F8-0D2B-4FEF-A780-67BBEC6DD831}"/>
              </a:ext>
            </a:extLst>
          </p:cNvPr>
          <p:cNvGrpSpPr/>
          <p:nvPr/>
        </p:nvGrpSpPr>
        <p:grpSpPr>
          <a:xfrm>
            <a:off x="0" y="-4824"/>
            <a:ext cx="12192000" cy="1428185"/>
            <a:chOff x="0" y="-4824"/>
            <a:chExt cx="12192000" cy="1428185"/>
          </a:xfrm>
        </p:grpSpPr>
        <p:sp>
          <p:nvSpPr>
            <p:cNvPr id="14" name="Rectangle 13">
              <a:extLst>
                <a:ext uri="{FF2B5EF4-FFF2-40B4-BE49-F238E27FC236}">
                  <a16:creationId xmlns:a16="http://schemas.microsoft.com/office/drawing/2014/main" id="{C23955E6-2118-4DA8-BB99-197BD3701DE6}"/>
                </a:ext>
              </a:extLst>
            </p:cNvPr>
            <p:cNvSpPr/>
            <p:nvPr/>
          </p:nvSpPr>
          <p:spPr>
            <a:xfrm>
              <a:off x="0" y="-4824"/>
              <a:ext cx="12192000" cy="746946"/>
            </a:xfrm>
            <a:prstGeom prst="rect">
              <a:avLst/>
            </a:prstGeom>
            <a:solidFill>
              <a:srgbClr val="293963"/>
            </a:solidFill>
            <a:ln>
              <a:solidFill>
                <a:srgbClr val="2939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78D2DEB3-C230-4548-8E08-A213E80A7AF8}"/>
                </a:ext>
              </a:extLst>
            </p:cNvPr>
            <p:cNvSpPr/>
            <p:nvPr/>
          </p:nvSpPr>
          <p:spPr>
            <a:xfrm>
              <a:off x="10011862" y="261431"/>
              <a:ext cx="1053703" cy="9613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FB226666-295D-4B92-865C-BB1A2884F2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8556" y="475867"/>
              <a:ext cx="1700314" cy="947494"/>
            </a:xfrm>
            <a:prstGeom prst="rect">
              <a:avLst/>
            </a:prstGeom>
          </p:spPr>
        </p:pic>
      </p:grpSp>
      <p:sp>
        <p:nvSpPr>
          <p:cNvPr id="17" name="TextBox 16">
            <a:extLst>
              <a:ext uri="{FF2B5EF4-FFF2-40B4-BE49-F238E27FC236}">
                <a16:creationId xmlns:a16="http://schemas.microsoft.com/office/drawing/2014/main" id="{2306564C-B2EF-4A5A-9331-58A3B71469AB}"/>
              </a:ext>
            </a:extLst>
          </p:cNvPr>
          <p:cNvSpPr txBox="1"/>
          <p:nvPr/>
        </p:nvSpPr>
        <p:spPr>
          <a:xfrm>
            <a:off x="4568868" y="6158331"/>
            <a:ext cx="3352800" cy="338554"/>
          </a:xfrm>
          <a:prstGeom prst="rect">
            <a:avLst/>
          </a:prstGeom>
          <a:noFill/>
        </p:spPr>
        <p:txBody>
          <a:bodyPr wrap="square" rtlCol="0">
            <a:spAutoFit/>
          </a:bodyPr>
          <a:lstStyle/>
          <a:p>
            <a:pPr algn="r"/>
            <a:r>
              <a:rPr lang="en-GB" sz="1600" dirty="0">
                <a:solidFill>
                  <a:srgbClr val="4D6B5F"/>
                </a:solidFill>
                <a:latin typeface="Nexa-Bold" panose="02000000000000000000" pitchFamily="50" charset="0"/>
              </a:rPr>
              <a:t>September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9720FDC-D64A-5ED7-50A7-79D52DCC15CE}"/>
              </a:ext>
            </a:extLst>
          </p:cNvPr>
          <p:cNvSpPr txBox="1">
            <a:spLocks/>
          </p:cNvSpPr>
          <p:nvPr/>
        </p:nvSpPr>
        <p:spPr>
          <a:xfrm>
            <a:off x="2692443" y="2963547"/>
            <a:ext cx="6996113" cy="125306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GB" sz="3600" b="1" dirty="0">
                <a:solidFill>
                  <a:srgbClr val="293963"/>
                </a:solidFill>
                <a:latin typeface="Nexa" panose="02000000000000000000" pitchFamily="50" charset="0"/>
              </a:rPr>
              <a:t>Thank you for listening.</a:t>
            </a:r>
          </a:p>
        </p:txBody>
      </p:sp>
      <p:grpSp>
        <p:nvGrpSpPr>
          <p:cNvPr id="7" name="Group 6">
            <a:extLst>
              <a:ext uri="{FF2B5EF4-FFF2-40B4-BE49-F238E27FC236}">
                <a16:creationId xmlns:a16="http://schemas.microsoft.com/office/drawing/2014/main" id="{8DDD8A09-A395-E60C-A51C-77C3EE8BEACB}"/>
              </a:ext>
            </a:extLst>
          </p:cNvPr>
          <p:cNvGrpSpPr/>
          <p:nvPr/>
        </p:nvGrpSpPr>
        <p:grpSpPr>
          <a:xfrm>
            <a:off x="0" y="-4824"/>
            <a:ext cx="12192000" cy="1428185"/>
            <a:chOff x="0" y="-4824"/>
            <a:chExt cx="12192000" cy="1428185"/>
          </a:xfrm>
        </p:grpSpPr>
        <p:sp>
          <p:nvSpPr>
            <p:cNvPr id="8" name="Rectangle 7">
              <a:extLst>
                <a:ext uri="{FF2B5EF4-FFF2-40B4-BE49-F238E27FC236}">
                  <a16:creationId xmlns:a16="http://schemas.microsoft.com/office/drawing/2014/main" id="{EDE589AF-D1DB-462B-C2A8-38FC5768F5A6}"/>
                </a:ext>
              </a:extLst>
            </p:cNvPr>
            <p:cNvSpPr/>
            <p:nvPr/>
          </p:nvSpPr>
          <p:spPr>
            <a:xfrm>
              <a:off x="0" y="-4824"/>
              <a:ext cx="12192000" cy="746946"/>
            </a:xfrm>
            <a:prstGeom prst="rect">
              <a:avLst/>
            </a:prstGeom>
            <a:solidFill>
              <a:srgbClr val="293963"/>
            </a:solidFill>
            <a:ln>
              <a:solidFill>
                <a:srgbClr val="2939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00FA8C48-ADE7-8AAA-7699-AEA9DE20C75A}"/>
                </a:ext>
              </a:extLst>
            </p:cNvPr>
            <p:cNvSpPr/>
            <p:nvPr/>
          </p:nvSpPr>
          <p:spPr>
            <a:xfrm>
              <a:off x="10011862" y="261431"/>
              <a:ext cx="1053703" cy="9613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6ED3C40A-B852-76FD-EC16-A743323042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88556" y="475867"/>
              <a:ext cx="1700314" cy="947494"/>
            </a:xfrm>
            <a:prstGeom prst="rect">
              <a:avLst/>
            </a:prstGeom>
          </p:spPr>
        </p:pic>
      </p:grpSp>
      <p:sp>
        <p:nvSpPr>
          <p:cNvPr id="15" name="object 3">
            <a:extLst>
              <a:ext uri="{FF2B5EF4-FFF2-40B4-BE49-F238E27FC236}">
                <a16:creationId xmlns:a16="http://schemas.microsoft.com/office/drawing/2014/main" id="{B3B426F2-F314-7335-AAE7-17BBBC2A746D}"/>
              </a:ext>
            </a:extLst>
          </p:cNvPr>
          <p:cNvSpPr txBox="1">
            <a:spLocks noGrp="1"/>
          </p:cNvSpPr>
          <p:nvPr>
            <p:ph type="body" sz="half" idx="2"/>
          </p:nvPr>
        </p:nvSpPr>
        <p:spPr>
          <a:xfrm>
            <a:off x="381000" y="5152584"/>
            <a:ext cx="11277600" cy="1628651"/>
          </a:xfrm>
          <a:prstGeom prst="rect">
            <a:avLst/>
          </a:prstGeom>
        </p:spPr>
        <p:txBody>
          <a:bodyPr vert="horz" wrap="square" lIns="0" tIns="119380" rIns="0" bIns="0" rtlCol="0">
            <a:spAutoFit/>
          </a:bodyPr>
          <a:lstStyle/>
          <a:p>
            <a:pPr marL="12700" marR="0" lvl="0" indent="0" algn="just" defTabSz="914400" rtl="0" eaLnBrk="1" fontAlgn="auto" latinLnBrk="0" hangingPunct="1">
              <a:lnSpc>
                <a:spcPct val="100000"/>
              </a:lnSpc>
              <a:spcBef>
                <a:spcPts val="100"/>
              </a:spcBef>
              <a:spcAft>
                <a:spcPts val="0"/>
              </a:spcAft>
              <a:buClrTx/>
              <a:buSzTx/>
              <a:buFontTx/>
              <a:buNone/>
              <a:tabLst/>
              <a:defRPr/>
            </a:pPr>
            <a:r>
              <a:rPr kumimoji="0" lang="en-GB" sz="1400" b="0" i="0" u="none" strike="noStrike" kern="1200" cap="none" normalizeH="0" baseline="0" noProof="0">
                <a:ln>
                  <a:noFill/>
                </a:ln>
                <a:solidFill>
                  <a:srgbClr val="4D6B5F"/>
                </a:solidFill>
                <a:effectLst/>
                <a:uLnTx/>
                <a:uFillTx/>
                <a:latin typeface="Arial" panose="020B0604020202020204" pitchFamily="34" charset="0"/>
                <a:cs typeface="Arial" panose="020B0604020202020204" pitchFamily="34" charset="0"/>
              </a:rPr>
              <a:t>Your home may be repossessed if you do not keep up repayments on your mortgage.</a:t>
            </a:r>
          </a:p>
          <a:p>
            <a:pPr marL="0" marR="0" lvl="0" indent="0" algn="just" defTabSz="914400" rtl="0" eaLnBrk="1" fontAlgn="auto" latinLnBrk="0" hangingPunct="1">
              <a:lnSpc>
                <a:spcPct val="100000"/>
              </a:lnSpc>
              <a:spcBef>
                <a:spcPts val="30"/>
              </a:spcBef>
              <a:spcAft>
                <a:spcPts val="0"/>
              </a:spcAft>
              <a:buClrTx/>
              <a:buSzTx/>
              <a:buFontTx/>
              <a:buNone/>
              <a:tabLst/>
              <a:defRPr/>
            </a:pPr>
            <a:endParaRPr kumimoji="0" lang="en-GB" sz="1400" b="0" i="0" u="none" strike="noStrike" kern="1200" cap="none" normalizeH="0" baseline="0" noProof="0">
              <a:ln>
                <a:noFill/>
              </a:ln>
              <a:solidFill>
                <a:srgbClr val="4D6B5F"/>
              </a:solidFill>
              <a:effectLst/>
              <a:uLnTx/>
              <a:uFillTx/>
              <a:latin typeface="Arial" panose="020B0604020202020204" pitchFamily="34" charset="0"/>
              <a:cs typeface="Arial" panose="020B0604020202020204" pitchFamily="34" charset="0"/>
            </a:endParaRPr>
          </a:p>
          <a:p>
            <a:pPr marL="12700" marR="5080" lvl="0" indent="0" algn="just"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normalizeH="0" baseline="0" noProof="0">
                <a:ln>
                  <a:noFill/>
                </a:ln>
                <a:solidFill>
                  <a:srgbClr val="4D6B5F"/>
                </a:solidFill>
                <a:effectLst/>
                <a:uLnTx/>
                <a:uFillTx/>
                <a:latin typeface="Arial" panose="020B0604020202020204" pitchFamily="34" charset="0"/>
                <a:cs typeface="Arial" panose="020B0604020202020204" pitchFamily="34" charset="0"/>
              </a:rPr>
              <a:t>Charles Cameron &amp; Associates Limited is authorised and regulated by the Financial Conduct Authority for advising on and arranging mortgages and insurance broking and debt  counselling of consumer credit agreements. </a:t>
            </a:r>
          </a:p>
          <a:p>
            <a:pPr marL="12700" marR="5080" lvl="0" indent="0" algn="just" defTabSz="914400" rtl="0" eaLnBrk="1" fontAlgn="auto" latinLnBrk="0" hangingPunct="1">
              <a:lnSpc>
                <a:spcPct val="100000"/>
              </a:lnSpc>
              <a:spcBef>
                <a:spcPts val="0"/>
              </a:spcBef>
              <a:spcAft>
                <a:spcPts val="0"/>
              </a:spcAft>
              <a:buClrTx/>
              <a:buSzTx/>
              <a:buFontTx/>
              <a:buNone/>
              <a:tabLst/>
              <a:defRPr/>
            </a:pPr>
            <a:endParaRPr lang="en-GB" sz="1400" u="none" kern="1200">
              <a:solidFill>
                <a:srgbClr val="4D6B5F"/>
              </a:solidFill>
              <a:latin typeface="Arial" panose="020B0604020202020204" pitchFamily="34" charset="0"/>
              <a:cs typeface="Arial" panose="020B0604020202020204" pitchFamily="34" charset="0"/>
            </a:endParaRPr>
          </a:p>
          <a:p>
            <a:pPr marL="12700" marR="5080" lvl="0" indent="0" algn="just"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normalizeH="0" baseline="0" noProof="0">
                <a:ln>
                  <a:noFill/>
                </a:ln>
                <a:solidFill>
                  <a:srgbClr val="4D6B5F"/>
                </a:solidFill>
                <a:effectLst/>
                <a:uLnTx/>
                <a:uFillTx/>
                <a:latin typeface="Arial" panose="020B0604020202020204" pitchFamily="34" charset="0"/>
                <a:cs typeface="Arial" panose="020B0604020202020204" pitchFamily="34" charset="0"/>
              </a:rPr>
              <a:t>The Financial Conduct Authority does not regulate all Buy To Let mortgages. The Financial Services Register number is 722890.</a:t>
            </a:r>
          </a:p>
          <a:p>
            <a:pPr algn="just"/>
            <a:endParaRPr lang="en-GB" sz="1400" b="0" i="0" u="none" strike="noStrike" baseline="0">
              <a:solidFill>
                <a:srgbClr val="4D6B5F"/>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09B3CAB3-773F-4048-8400-7C105107A26D}"/>
              </a:ext>
            </a:extLst>
          </p:cNvPr>
          <p:cNvSpPr txBox="1"/>
          <p:nvPr/>
        </p:nvSpPr>
        <p:spPr>
          <a:xfrm>
            <a:off x="310132" y="1018938"/>
            <a:ext cx="6400800" cy="659155"/>
          </a:xfrm>
          <a:prstGeom prst="rect">
            <a:avLst/>
          </a:prstGeom>
          <a:noFill/>
        </p:spPr>
        <p:txBody>
          <a:bodyPr wrap="square"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GB" sz="1800" b="0" i="0" u="none" strike="noStrike" kern="1200" cap="none" spc="-5" normalizeH="0" baseline="0" noProof="0">
                <a:ln>
                  <a:noFill/>
                </a:ln>
                <a:solidFill>
                  <a:srgbClr val="4D6B5F"/>
                </a:solidFill>
                <a:effectLst/>
                <a:uLnTx/>
                <a:uFillTx/>
                <a:latin typeface="Nexa-Bold" panose="02000000000000000000" pitchFamily="50" charset="0"/>
                <a:cs typeface="Playfair Display"/>
              </a:rPr>
              <a:t>To</a:t>
            </a:r>
            <a:r>
              <a:rPr kumimoji="0" lang="en-GB" sz="1800" b="0" i="0" u="none" strike="noStrike" kern="1200" cap="none" spc="-45" normalizeH="0" baseline="0" noProof="0">
                <a:ln>
                  <a:noFill/>
                </a:ln>
                <a:solidFill>
                  <a:srgbClr val="4D6B5F"/>
                </a:solidFill>
                <a:effectLst/>
                <a:uLnTx/>
                <a:uFillTx/>
                <a:latin typeface="Nexa-Bold" panose="02000000000000000000" pitchFamily="50" charset="0"/>
                <a:cs typeface="Playfair Display"/>
              </a:rPr>
              <a:t> </a:t>
            </a:r>
            <a:r>
              <a:rPr kumimoji="0" lang="en-GB" sz="1800" b="0" i="0" u="none" strike="noStrike" kern="1200" cap="none" spc="-10" normalizeH="0" baseline="0" noProof="0">
                <a:ln>
                  <a:noFill/>
                </a:ln>
                <a:solidFill>
                  <a:srgbClr val="4D6B5F"/>
                </a:solidFill>
                <a:effectLst/>
                <a:uLnTx/>
                <a:uFillTx/>
                <a:latin typeface="Nexa-Bold" panose="02000000000000000000" pitchFamily="50" charset="0"/>
                <a:cs typeface="Playfair Display"/>
              </a:rPr>
              <a:t>speak</a:t>
            </a:r>
            <a:r>
              <a:rPr kumimoji="0" lang="en-GB" sz="1800" b="0" i="0" u="none" strike="noStrike" kern="1200" cap="none" spc="-55" normalizeH="0" baseline="0" noProof="0">
                <a:ln>
                  <a:noFill/>
                </a:ln>
                <a:solidFill>
                  <a:srgbClr val="4D6B5F"/>
                </a:solidFill>
                <a:effectLst/>
                <a:uLnTx/>
                <a:uFillTx/>
                <a:latin typeface="Nexa-Bold" panose="02000000000000000000" pitchFamily="50" charset="0"/>
                <a:cs typeface="Playfair Display"/>
              </a:rPr>
              <a:t> </a:t>
            </a:r>
            <a:r>
              <a:rPr kumimoji="0" lang="en-GB" sz="1800" b="0" i="0" u="none" strike="noStrike" kern="1200" cap="none" spc="-5" normalizeH="0" baseline="0" noProof="0">
                <a:ln>
                  <a:noFill/>
                </a:ln>
                <a:solidFill>
                  <a:srgbClr val="4D6B5F"/>
                </a:solidFill>
                <a:effectLst/>
                <a:uLnTx/>
                <a:uFillTx/>
                <a:latin typeface="Nexa-Bold" panose="02000000000000000000" pitchFamily="50" charset="0"/>
                <a:cs typeface="Playfair Display"/>
              </a:rPr>
              <a:t>to</a:t>
            </a:r>
            <a:r>
              <a:rPr kumimoji="0" lang="en-GB" sz="1800" b="0" i="0" u="none" strike="noStrike" kern="1200" cap="none" spc="-30" normalizeH="0" baseline="0" noProof="0">
                <a:ln>
                  <a:noFill/>
                </a:ln>
                <a:solidFill>
                  <a:srgbClr val="4D6B5F"/>
                </a:solidFill>
                <a:effectLst/>
                <a:uLnTx/>
                <a:uFillTx/>
                <a:latin typeface="Nexa-Bold" panose="02000000000000000000" pitchFamily="50" charset="0"/>
                <a:cs typeface="Playfair Display"/>
              </a:rPr>
              <a:t> </a:t>
            </a:r>
            <a:r>
              <a:rPr kumimoji="0" lang="en-GB" sz="1800" b="0" i="0" u="none" strike="noStrike" kern="1200" cap="none" spc="0" normalizeH="0" baseline="0" noProof="0">
                <a:ln>
                  <a:noFill/>
                </a:ln>
                <a:solidFill>
                  <a:srgbClr val="4D6B5F"/>
                </a:solidFill>
                <a:effectLst/>
                <a:uLnTx/>
                <a:uFillTx/>
                <a:latin typeface="Nexa-Bold" panose="02000000000000000000" pitchFamily="50" charset="0"/>
                <a:cs typeface="Playfair Display"/>
              </a:rPr>
              <a:t>an</a:t>
            </a:r>
            <a:r>
              <a:rPr kumimoji="0" lang="en-GB" sz="1800" b="0" i="0" u="none" strike="noStrike" kern="1200" cap="none" spc="-30" normalizeH="0" baseline="0" noProof="0">
                <a:ln>
                  <a:noFill/>
                </a:ln>
                <a:solidFill>
                  <a:srgbClr val="4D6B5F"/>
                </a:solidFill>
                <a:effectLst/>
                <a:uLnTx/>
                <a:uFillTx/>
                <a:latin typeface="Nexa-Bold" panose="02000000000000000000" pitchFamily="50" charset="0"/>
                <a:cs typeface="Playfair Display"/>
              </a:rPr>
              <a:t> </a:t>
            </a:r>
            <a:r>
              <a:rPr kumimoji="0" lang="en-GB" sz="1800" b="0" i="0" u="none" strike="noStrike" kern="1200" cap="none" spc="-15" normalizeH="0" baseline="0" noProof="0">
                <a:ln>
                  <a:noFill/>
                </a:ln>
                <a:solidFill>
                  <a:srgbClr val="4D6B5F"/>
                </a:solidFill>
                <a:effectLst/>
                <a:uLnTx/>
                <a:uFillTx/>
                <a:latin typeface="Nexa-Bold" panose="02000000000000000000" pitchFamily="50" charset="0"/>
                <a:cs typeface="Playfair Display"/>
              </a:rPr>
              <a:t>adviser</a:t>
            </a:r>
            <a:r>
              <a:rPr kumimoji="0" lang="en-GB" sz="1800" b="0" i="0" u="none" strike="noStrike" kern="1200" cap="none" spc="-50" normalizeH="0" baseline="0" noProof="0">
                <a:ln>
                  <a:noFill/>
                </a:ln>
                <a:solidFill>
                  <a:srgbClr val="4D6B5F"/>
                </a:solidFill>
                <a:effectLst/>
                <a:uLnTx/>
                <a:uFillTx/>
                <a:latin typeface="Nexa-Bold" panose="02000000000000000000" pitchFamily="50" charset="0"/>
                <a:cs typeface="Playfair Display"/>
              </a:rPr>
              <a:t> </a:t>
            </a:r>
            <a:r>
              <a:rPr kumimoji="0" lang="en-GB" sz="1800" b="0" i="0" u="none" strike="noStrike" kern="1200" cap="none" spc="-5" normalizeH="0" baseline="0" noProof="0">
                <a:ln>
                  <a:noFill/>
                </a:ln>
                <a:solidFill>
                  <a:srgbClr val="4D6B5F"/>
                </a:solidFill>
                <a:effectLst/>
                <a:uLnTx/>
                <a:uFillTx/>
                <a:latin typeface="Nexa-Bold" panose="02000000000000000000" pitchFamily="50" charset="0"/>
                <a:cs typeface="Playfair Display"/>
              </a:rPr>
              <a:t>for</a:t>
            </a:r>
            <a:r>
              <a:rPr kumimoji="0" lang="en-GB" sz="1800" b="0" i="0" u="none" strike="noStrike" kern="1200" cap="none" spc="-45" normalizeH="0" baseline="0" noProof="0">
                <a:ln>
                  <a:noFill/>
                </a:ln>
                <a:solidFill>
                  <a:srgbClr val="4D6B5F"/>
                </a:solidFill>
                <a:effectLst/>
                <a:uLnTx/>
                <a:uFillTx/>
                <a:latin typeface="Nexa-Bold" panose="02000000000000000000" pitchFamily="50" charset="0"/>
                <a:cs typeface="Playfair Display"/>
              </a:rPr>
              <a:t> </a:t>
            </a:r>
            <a:r>
              <a:rPr kumimoji="0" lang="en-GB" sz="1800" b="0" i="0" u="none" strike="noStrike" kern="1200" cap="none" spc="-10" normalizeH="0" baseline="0" noProof="0">
                <a:ln>
                  <a:noFill/>
                </a:ln>
                <a:solidFill>
                  <a:srgbClr val="4D6B5F"/>
                </a:solidFill>
                <a:effectLst/>
                <a:uLnTx/>
                <a:uFillTx/>
                <a:latin typeface="Nexa-Bold" panose="02000000000000000000" pitchFamily="50" charset="0"/>
                <a:cs typeface="Playfair Display"/>
              </a:rPr>
              <a:t>mortgage</a:t>
            </a:r>
            <a:r>
              <a:rPr kumimoji="0" lang="en-GB" sz="1800" b="0" i="0" u="none" strike="noStrike" kern="1200" cap="none" spc="-50" normalizeH="0" baseline="0" noProof="0">
                <a:ln>
                  <a:noFill/>
                </a:ln>
                <a:solidFill>
                  <a:srgbClr val="4D6B5F"/>
                </a:solidFill>
                <a:effectLst/>
                <a:uLnTx/>
                <a:uFillTx/>
                <a:latin typeface="Nexa-Bold" panose="02000000000000000000" pitchFamily="50" charset="0"/>
                <a:cs typeface="Playfair Display"/>
              </a:rPr>
              <a:t> </a:t>
            </a:r>
            <a:r>
              <a:rPr kumimoji="0" lang="en-GB" sz="1800" b="0" i="0" u="none" strike="noStrike" kern="1200" cap="none" spc="-10" normalizeH="0" baseline="0" noProof="0">
                <a:ln>
                  <a:noFill/>
                </a:ln>
                <a:solidFill>
                  <a:srgbClr val="4D6B5F"/>
                </a:solidFill>
                <a:effectLst/>
                <a:uLnTx/>
                <a:uFillTx/>
                <a:latin typeface="Nexa-Bold" panose="02000000000000000000" pitchFamily="50" charset="0"/>
                <a:cs typeface="Playfair Display"/>
              </a:rPr>
              <a:t>advice</a:t>
            </a:r>
            <a:r>
              <a:rPr kumimoji="0" lang="en-GB" sz="1800" b="0" i="0" u="none" strike="noStrike" kern="1200" cap="none" spc="-60" normalizeH="0" baseline="0" noProof="0">
                <a:ln>
                  <a:noFill/>
                </a:ln>
                <a:solidFill>
                  <a:srgbClr val="4D6B5F"/>
                </a:solidFill>
                <a:effectLst/>
                <a:uLnTx/>
                <a:uFillTx/>
                <a:latin typeface="Nexa-Bold" panose="02000000000000000000" pitchFamily="50" charset="0"/>
                <a:cs typeface="Playfair Display"/>
              </a:rPr>
              <a:t> </a:t>
            </a:r>
            <a:r>
              <a:rPr kumimoji="0" lang="en-GB" sz="1800" b="0" i="0" u="none" strike="noStrike" kern="1200" cap="none" spc="0" normalizeH="0" baseline="0" noProof="0">
                <a:ln>
                  <a:noFill/>
                </a:ln>
                <a:solidFill>
                  <a:srgbClr val="4D6B5F"/>
                </a:solidFill>
                <a:effectLst/>
                <a:uLnTx/>
                <a:uFillTx/>
                <a:latin typeface="Nexa-Bold" panose="02000000000000000000" pitchFamily="50" charset="0"/>
                <a:cs typeface="Playfair Display"/>
              </a:rPr>
              <a:t>call</a:t>
            </a:r>
            <a:r>
              <a:rPr kumimoji="0" lang="en-GB" sz="1800" b="0" i="0" u="none" strike="noStrike" kern="1200" cap="none" spc="-40" normalizeH="0" baseline="0" noProof="0">
                <a:ln>
                  <a:noFill/>
                </a:ln>
                <a:solidFill>
                  <a:srgbClr val="4D6B5F"/>
                </a:solidFill>
                <a:effectLst/>
                <a:uLnTx/>
                <a:uFillTx/>
                <a:latin typeface="Nexa-Bold" panose="02000000000000000000" pitchFamily="50" charset="0"/>
                <a:cs typeface="Playfair Display"/>
              </a:rPr>
              <a:t> </a:t>
            </a:r>
          </a:p>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GB" sz="1800" b="0" i="0" u="none" strike="noStrike" kern="1200" cap="none" spc="0" normalizeH="0" baseline="0" noProof="0">
                <a:ln>
                  <a:noFill/>
                </a:ln>
                <a:solidFill>
                  <a:srgbClr val="4D6B5F"/>
                </a:solidFill>
                <a:effectLst/>
                <a:uLnTx/>
                <a:uFillTx/>
                <a:latin typeface="Nexa-Bold" panose="02000000000000000000" pitchFamily="50" charset="0"/>
                <a:cs typeface="Playfair Display"/>
              </a:rPr>
              <a:t>020</a:t>
            </a:r>
            <a:r>
              <a:rPr kumimoji="0" lang="en-GB" sz="1800" b="0" i="0" u="none" strike="noStrike" kern="1200" cap="none" spc="-60" normalizeH="0" baseline="0" noProof="0">
                <a:ln>
                  <a:noFill/>
                </a:ln>
                <a:solidFill>
                  <a:srgbClr val="4D6B5F"/>
                </a:solidFill>
                <a:effectLst/>
                <a:uLnTx/>
                <a:uFillTx/>
                <a:latin typeface="Nexa-Bold" panose="02000000000000000000" pitchFamily="50" charset="0"/>
                <a:cs typeface="Playfair Display"/>
              </a:rPr>
              <a:t> </a:t>
            </a:r>
            <a:r>
              <a:rPr kumimoji="0" lang="en-GB" sz="1800" b="0" i="0" u="none" strike="noStrike" kern="1200" cap="none" spc="-5" normalizeH="0" baseline="0" noProof="0">
                <a:ln>
                  <a:noFill/>
                </a:ln>
                <a:solidFill>
                  <a:srgbClr val="4D6B5F"/>
                </a:solidFill>
                <a:effectLst/>
                <a:uLnTx/>
                <a:uFillTx/>
                <a:latin typeface="Nexa-Bold" panose="02000000000000000000" pitchFamily="50" charset="0"/>
                <a:cs typeface="Playfair Display"/>
              </a:rPr>
              <a:t>7953</a:t>
            </a:r>
            <a:r>
              <a:rPr kumimoji="0" lang="en-GB" sz="1800" b="0" i="0" u="none" strike="noStrike" kern="1200" cap="none" spc="-55" normalizeH="0" baseline="0" noProof="0">
                <a:ln>
                  <a:noFill/>
                </a:ln>
                <a:solidFill>
                  <a:srgbClr val="4D6B5F"/>
                </a:solidFill>
                <a:effectLst/>
                <a:uLnTx/>
                <a:uFillTx/>
                <a:latin typeface="Nexa-Bold" panose="02000000000000000000" pitchFamily="50" charset="0"/>
                <a:cs typeface="Playfair Display"/>
              </a:rPr>
              <a:t> </a:t>
            </a:r>
            <a:r>
              <a:rPr kumimoji="0" lang="en-GB" sz="1800" b="0" i="0" u="none" strike="noStrike" kern="1200" cap="none" spc="-5" normalizeH="0" baseline="0" noProof="0">
                <a:ln>
                  <a:noFill/>
                </a:ln>
                <a:solidFill>
                  <a:srgbClr val="4D6B5F"/>
                </a:solidFill>
                <a:effectLst/>
                <a:uLnTx/>
                <a:uFillTx/>
                <a:latin typeface="Nexa-Bold" panose="02000000000000000000" pitchFamily="50" charset="0"/>
                <a:cs typeface="Playfair Display"/>
              </a:rPr>
              <a:t>7040</a:t>
            </a:r>
            <a:r>
              <a:rPr kumimoji="0" lang="en-GB" sz="1800" b="0" i="0" u="none" strike="noStrike" kern="1200" cap="none" spc="-65" normalizeH="0" baseline="0" noProof="0">
                <a:ln>
                  <a:noFill/>
                </a:ln>
                <a:solidFill>
                  <a:srgbClr val="4D6B5F"/>
                </a:solidFill>
                <a:effectLst/>
                <a:uLnTx/>
                <a:uFillTx/>
                <a:latin typeface="Nexa-Bold" panose="02000000000000000000" pitchFamily="50" charset="0"/>
                <a:cs typeface="Playfair Display"/>
              </a:rPr>
              <a:t> </a:t>
            </a:r>
            <a:r>
              <a:rPr kumimoji="0" lang="en-GB" sz="1800" b="0" i="0" u="none" strike="noStrike" kern="1200" cap="none" spc="-5" normalizeH="0" baseline="0" noProof="0">
                <a:ln>
                  <a:noFill/>
                </a:ln>
                <a:solidFill>
                  <a:srgbClr val="4D6B5F"/>
                </a:solidFill>
                <a:effectLst/>
                <a:uLnTx/>
                <a:uFillTx/>
                <a:latin typeface="Nexa-Bold" panose="02000000000000000000" pitchFamily="50" charset="0"/>
                <a:cs typeface="Playfair Display"/>
              </a:rPr>
              <a:t>or</a:t>
            </a:r>
            <a:r>
              <a:rPr kumimoji="0" lang="en-GB" sz="1800" b="0" i="0" u="none" strike="noStrike" kern="1200" cap="none" spc="-35" normalizeH="0" baseline="0" noProof="0">
                <a:ln>
                  <a:noFill/>
                </a:ln>
                <a:solidFill>
                  <a:srgbClr val="4D6B5F"/>
                </a:solidFill>
                <a:effectLst/>
                <a:uLnTx/>
                <a:uFillTx/>
                <a:latin typeface="Nexa-Bold" panose="02000000000000000000" pitchFamily="50" charset="0"/>
                <a:cs typeface="Playfair Display"/>
              </a:rPr>
              <a:t> </a:t>
            </a:r>
            <a:r>
              <a:rPr kumimoji="0" lang="en-GB" sz="1800" b="0" i="0" u="none" strike="noStrike" kern="1200" cap="none" spc="-10" normalizeH="0" baseline="0" noProof="0">
                <a:ln>
                  <a:noFill/>
                </a:ln>
                <a:solidFill>
                  <a:srgbClr val="4D6B5F"/>
                </a:solidFill>
                <a:effectLst/>
                <a:uLnTx/>
                <a:uFillTx/>
                <a:latin typeface="Nexa-Bold" panose="02000000000000000000" pitchFamily="50" charset="0"/>
                <a:cs typeface="Playfair Display"/>
              </a:rPr>
              <a:t>email</a:t>
            </a:r>
            <a:r>
              <a:rPr kumimoji="0" lang="en-GB" sz="1800" b="0" i="0" u="none" strike="noStrike" kern="1200" cap="none" spc="-50" normalizeH="0" baseline="0" noProof="0">
                <a:ln>
                  <a:noFill/>
                </a:ln>
                <a:solidFill>
                  <a:srgbClr val="4D6B5F"/>
                </a:solidFill>
                <a:effectLst/>
                <a:uLnTx/>
                <a:uFillTx/>
                <a:latin typeface="Nexa-Bold" panose="02000000000000000000" pitchFamily="50" charset="0"/>
                <a:cs typeface="Playfair Display"/>
              </a:rPr>
              <a:t> </a:t>
            </a:r>
            <a:r>
              <a:rPr kumimoji="0" lang="en-GB" sz="1800" b="0" i="0" u="none" strike="noStrike" kern="1200" cap="none" spc="-15" normalizeH="0" baseline="0" noProof="0">
                <a:ln>
                  <a:noFill/>
                </a:ln>
                <a:solidFill>
                  <a:srgbClr val="4D6B5F"/>
                </a:solidFill>
                <a:effectLst/>
                <a:uLnTx/>
                <a:uFillTx/>
                <a:latin typeface="Nexa-Bold" panose="02000000000000000000" pitchFamily="50" charset="0"/>
                <a:cs typeface="Playfair Display"/>
                <a:hlinkClick r:id="rId3">
                  <a:extLst>
                    <a:ext uri="{A12FA001-AC4F-418D-AE19-62706E023703}">
                      <ahyp:hlinkClr xmlns:ahyp="http://schemas.microsoft.com/office/drawing/2018/hyperlinkcolor" val="tx"/>
                    </a:ext>
                  </a:extLst>
                </a:hlinkClick>
              </a:rPr>
              <a:t>info@ccameron.co.uk</a:t>
            </a:r>
            <a:endParaRPr kumimoji="0" lang="en-GB" sz="1800" b="0" i="0" u="none" strike="noStrike" kern="1200" cap="none" spc="0" normalizeH="0" baseline="0" noProof="0">
              <a:ln>
                <a:noFill/>
              </a:ln>
              <a:solidFill>
                <a:srgbClr val="4D6B5F"/>
              </a:solidFill>
              <a:effectLst/>
              <a:uLnTx/>
              <a:uFillTx/>
              <a:latin typeface="Nexa-Bold" panose="02000000000000000000" pitchFamily="50" charset="0"/>
              <a:cs typeface="Playfair Display"/>
            </a:endParaRPr>
          </a:p>
        </p:txBody>
      </p:sp>
      <p:sp>
        <p:nvSpPr>
          <p:cNvPr id="14" name="Slide Number Placeholder 13">
            <a:extLst>
              <a:ext uri="{FF2B5EF4-FFF2-40B4-BE49-F238E27FC236}">
                <a16:creationId xmlns:a16="http://schemas.microsoft.com/office/drawing/2014/main" id="{59DC1047-61E7-46D8-8CAC-9F116B089738}"/>
              </a:ext>
            </a:extLst>
          </p:cNvPr>
          <p:cNvSpPr>
            <a:spLocks noGrp="1"/>
          </p:cNvSpPr>
          <p:nvPr>
            <p:ph type="sldNum" sz="quarter" idx="12"/>
          </p:nvPr>
        </p:nvSpPr>
        <p:spPr>
          <a:xfrm>
            <a:off x="8778240" y="6377940"/>
            <a:ext cx="2804160" cy="276999"/>
          </a:xfrm>
        </p:spPr>
        <p:txBody>
          <a:bodyPr/>
          <a:lstStyle/>
          <a:p>
            <a:endParaRPr lang="en-GB" dirty="0"/>
          </a:p>
        </p:txBody>
      </p:sp>
    </p:spTree>
    <p:extLst>
      <p:ext uri="{BB962C8B-B14F-4D97-AF65-F5344CB8AC3E}">
        <p14:creationId xmlns:p14="http://schemas.microsoft.com/office/powerpoint/2010/main" val="1637012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25843" y="2474464"/>
            <a:ext cx="6474460" cy="1590820"/>
          </a:xfrm>
          <a:prstGeom prst="rect">
            <a:avLst/>
          </a:prstGeom>
        </p:spPr>
        <p:txBody>
          <a:bodyPr vert="horz" wrap="square" lIns="0" tIns="12700" rIns="0" bIns="0" rtlCol="0">
            <a:spAutoFit/>
          </a:bodyPr>
          <a:lstStyle/>
          <a:p>
            <a:pPr marL="12700">
              <a:lnSpc>
                <a:spcPts val="4105"/>
              </a:lnSpc>
              <a:spcBef>
                <a:spcPts val="100"/>
              </a:spcBef>
            </a:pPr>
            <a:r>
              <a:rPr sz="3600" b="0">
                <a:solidFill>
                  <a:srgbClr val="293963"/>
                </a:solidFill>
                <a:latin typeface="Nexa" panose="02000000000000000000" pitchFamily="50" charset="0"/>
                <a:cs typeface="Calibri Light"/>
              </a:rPr>
              <a:t>Who</a:t>
            </a:r>
            <a:r>
              <a:rPr sz="3600" b="0" spc="-100">
                <a:solidFill>
                  <a:srgbClr val="293963"/>
                </a:solidFill>
                <a:latin typeface="Nexa" panose="02000000000000000000" pitchFamily="50" charset="0"/>
                <a:cs typeface="Calibri Light"/>
              </a:rPr>
              <a:t> </a:t>
            </a:r>
            <a:r>
              <a:rPr sz="3600" b="0" spc="-20">
                <a:solidFill>
                  <a:srgbClr val="293963"/>
                </a:solidFill>
                <a:latin typeface="Nexa" panose="02000000000000000000" pitchFamily="50" charset="0"/>
                <a:cs typeface="Calibri Light"/>
              </a:rPr>
              <a:t>are</a:t>
            </a:r>
            <a:endParaRPr sz="3600">
              <a:solidFill>
                <a:srgbClr val="293963"/>
              </a:solidFill>
              <a:latin typeface="Nexa" panose="02000000000000000000" pitchFamily="50" charset="0"/>
              <a:cs typeface="Calibri Light"/>
            </a:endParaRPr>
          </a:p>
          <a:p>
            <a:pPr marL="12700" marR="5080">
              <a:lnSpc>
                <a:spcPts val="3890"/>
              </a:lnSpc>
              <a:spcBef>
                <a:spcPts val="270"/>
              </a:spcBef>
            </a:pPr>
            <a:r>
              <a:rPr sz="3600" b="0" spc="-5">
                <a:solidFill>
                  <a:srgbClr val="293963"/>
                </a:solidFill>
                <a:latin typeface="Nexa" panose="02000000000000000000" pitchFamily="50" charset="0"/>
                <a:cs typeface="Calibri Light"/>
              </a:rPr>
              <a:t>Charles </a:t>
            </a:r>
            <a:r>
              <a:rPr sz="3600" b="0" spc="-15">
                <a:solidFill>
                  <a:srgbClr val="293963"/>
                </a:solidFill>
                <a:latin typeface="Nexa" panose="02000000000000000000" pitchFamily="50" charset="0"/>
                <a:cs typeface="Calibri Light"/>
              </a:rPr>
              <a:t>Cameron </a:t>
            </a:r>
            <a:r>
              <a:rPr sz="3600" b="0">
                <a:solidFill>
                  <a:srgbClr val="293963"/>
                </a:solidFill>
                <a:latin typeface="Nexa" panose="02000000000000000000" pitchFamily="50" charset="0"/>
                <a:cs typeface="Calibri Light"/>
              </a:rPr>
              <a:t>&amp; Associate</a:t>
            </a:r>
            <a:r>
              <a:rPr lang="en-GB" sz="3600" b="0">
                <a:solidFill>
                  <a:srgbClr val="293963"/>
                </a:solidFill>
                <a:latin typeface="Nexa" panose="02000000000000000000" pitchFamily="50" charset="0"/>
                <a:cs typeface="Calibri Light"/>
              </a:rPr>
              <a:t>s </a:t>
            </a:r>
            <a:r>
              <a:rPr lang="en-GB" sz="3600">
                <a:solidFill>
                  <a:srgbClr val="293963"/>
                </a:solidFill>
                <a:latin typeface="Nexa" panose="02000000000000000000" pitchFamily="50" charset="0"/>
                <a:cs typeface="Calibri Light"/>
              </a:rPr>
              <a:t>- </a:t>
            </a:r>
            <a:r>
              <a:rPr lang="en-GB" sz="3600" b="0">
                <a:solidFill>
                  <a:srgbClr val="293963"/>
                </a:solidFill>
                <a:latin typeface="Nexa" panose="02000000000000000000" pitchFamily="50" charset="0"/>
                <a:cs typeface="Calibri Light"/>
              </a:rPr>
              <a:t>CC</a:t>
            </a:r>
            <a:r>
              <a:rPr sz="3600" b="0">
                <a:solidFill>
                  <a:srgbClr val="293963"/>
                </a:solidFill>
                <a:latin typeface="Nexa" panose="02000000000000000000" pitchFamily="50" charset="0"/>
                <a:cs typeface="Calibri Light"/>
              </a:rPr>
              <a:t>&amp;A?</a:t>
            </a:r>
            <a:endParaRPr sz="3600">
              <a:solidFill>
                <a:srgbClr val="293963"/>
              </a:solidFill>
              <a:latin typeface="Nexa" panose="02000000000000000000" pitchFamily="50" charset="0"/>
              <a:cs typeface="Calibri Light"/>
            </a:endParaRPr>
          </a:p>
        </p:txBody>
      </p:sp>
      <p:pic>
        <p:nvPicPr>
          <p:cNvPr id="4" name="object 4"/>
          <p:cNvPicPr/>
          <p:nvPr/>
        </p:nvPicPr>
        <p:blipFill>
          <a:blip r:embed="rId2" cstate="print"/>
          <a:stretch>
            <a:fillRect/>
          </a:stretch>
        </p:blipFill>
        <p:spPr>
          <a:xfrm>
            <a:off x="1371600" y="2450493"/>
            <a:ext cx="2695955" cy="1695449"/>
          </a:xfrm>
          <a:prstGeom prst="rect">
            <a:avLst/>
          </a:prstGeom>
        </p:spPr>
      </p:pic>
      <p:grpSp>
        <p:nvGrpSpPr>
          <p:cNvPr id="5" name="Group 4">
            <a:extLst>
              <a:ext uri="{FF2B5EF4-FFF2-40B4-BE49-F238E27FC236}">
                <a16:creationId xmlns:a16="http://schemas.microsoft.com/office/drawing/2014/main" id="{4613F501-70E3-3BF4-6195-BEFD72EA52CF}"/>
              </a:ext>
            </a:extLst>
          </p:cNvPr>
          <p:cNvGrpSpPr/>
          <p:nvPr/>
        </p:nvGrpSpPr>
        <p:grpSpPr>
          <a:xfrm>
            <a:off x="0" y="-4824"/>
            <a:ext cx="12192000" cy="1428185"/>
            <a:chOff x="0" y="-4824"/>
            <a:chExt cx="12192000" cy="1428185"/>
          </a:xfrm>
        </p:grpSpPr>
        <p:sp>
          <p:nvSpPr>
            <p:cNvPr id="6" name="Rectangle 5">
              <a:extLst>
                <a:ext uri="{FF2B5EF4-FFF2-40B4-BE49-F238E27FC236}">
                  <a16:creationId xmlns:a16="http://schemas.microsoft.com/office/drawing/2014/main" id="{6428959E-6F1D-B891-DB9A-A171A3546A68}"/>
                </a:ext>
              </a:extLst>
            </p:cNvPr>
            <p:cNvSpPr/>
            <p:nvPr/>
          </p:nvSpPr>
          <p:spPr>
            <a:xfrm>
              <a:off x="0" y="-4824"/>
              <a:ext cx="12192000" cy="746946"/>
            </a:xfrm>
            <a:prstGeom prst="rect">
              <a:avLst/>
            </a:prstGeom>
            <a:solidFill>
              <a:srgbClr val="293963"/>
            </a:solidFill>
            <a:ln>
              <a:solidFill>
                <a:srgbClr val="2939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0F755100-DE25-5A04-1162-34EE3F6479E0}"/>
                </a:ext>
              </a:extLst>
            </p:cNvPr>
            <p:cNvSpPr/>
            <p:nvPr/>
          </p:nvSpPr>
          <p:spPr>
            <a:xfrm>
              <a:off x="10011862" y="261431"/>
              <a:ext cx="1053703" cy="9613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C1AC1396-F4E6-4635-33D3-3255EF082B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8556" y="475867"/>
              <a:ext cx="1700314" cy="947494"/>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1013685" y="980118"/>
            <a:ext cx="7372489" cy="567463"/>
          </a:xfrm>
          <a:prstGeom prst="rect">
            <a:avLst/>
          </a:prstGeom>
        </p:spPr>
        <p:txBody>
          <a:bodyPr vert="horz" wrap="square" lIns="0" tIns="13335" rIns="0" bIns="0" rtlCol="0">
            <a:spAutoFit/>
          </a:bodyPr>
          <a:lstStyle/>
          <a:p>
            <a:pPr marL="12700">
              <a:lnSpc>
                <a:spcPct val="100000"/>
              </a:lnSpc>
              <a:spcBef>
                <a:spcPts val="105"/>
              </a:spcBef>
            </a:pPr>
            <a:r>
              <a:rPr lang="en-GB" sz="3600" b="0" spc="-10" dirty="0">
                <a:solidFill>
                  <a:srgbClr val="293963"/>
                </a:solidFill>
                <a:latin typeface="Nexa" panose="02000000000000000000" pitchFamily="50" charset="0"/>
                <a:cs typeface="Calibri Light"/>
              </a:rPr>
              <a:t>Company Background</a:t>
            </a:r>
            <a:endParaRPr sz="3600" spc="-45" dirty="0"/>
          </a:p>
        </p:txBody>
      </p:sp>
      <p:sp>
        <p:nvSpPr>
          <p:cNvPr id="8" name="object 8"/>
          <p:cNvSpPr txBox="1"/>
          <p:nvPr/>
        </p:nvSpPr>
        <p:spPr>
          <a:xfrm>
            <a:off x="1200527" y="1661357"/>
            <a:ext cx="10329682" cy="4854534"/>
          </a:xfrm>
          <a:prstGeom prst="rect">
            <a:avLst/>
          </a:prstGeom>
        </p:spPr>
        <p:txBody>
          <a:bodyPr vert="horz" wrap="square" lIns="0" tIns="12065" rIns="0" bIns="0" rtlCol="0">
            <a:spAutoFit/>
          </a:bodyPr>
          <a:lstStyle/>
          <a:p>
            <a:pPr marL="288290" marR="0" lvl="0" indent="-276225" algn="l" defTabSz="914400" rtl="0" eaLnBrk="1" fontAlgn="auto" latinLnBrk="0" hangingPunct="1">
              <a:lnSpc>
                <a:spcPct val="100000"/>
              </a:lnSpc>
              <a:spcBef>
                <a:spcPts val="95"/>
              </a:spcBef>
              <a:spcAft>
                <a:spcPts val="0"/>
              </a:spcAft>
              <a:buClrTx/>
              <a:buSzTx/>
              <a:buFontTx/>
              <a:buChar char="•"/>
              <a:tabLst>
                <a:tab pos="288290" algn="l"/>
                <a:tab pos="288925" algn="l"/>
              </a:tabLst>
              <a:defRPr/>
            </a:pPr>
            <a:r>
              <a:rPr kumimoji="0" sz="1600" b="0" i="0" u="none" strike="noStrike" kern="1200" cap="none" spc="-15" normalizeH="0" baseline="0" noProof="0" dirty="0">
                <a:ln>
                  <a:noFill/>
                </a:ln>
                <a:solidFill>
                  <a:srgbClr val="4D6B5F"/>
                </a:solidFill>
                <a:effectLst/>
                <a:uLnTx/>
                <a:uFillTx/>
                <a:latin typeface="Arial" panose="020B0604020202020204" pitchFamily="34" charset="0"/>
                <a:cs typeface="Arial" panose="020B0604020202020204" pitchFamily="34" charset="0"/>
              </a:rPr>
              <a:t>Launched</a:t>
            </a:r>
            <a:r>
              <a:rPr kumimoji="0" sz="1600" b="0" i="0" u="none" strike="noStrike" kern="1200" cap="none" spc="-70" normalizeH="0" baseline="0" noProof="0" dirty="0">
                <a:ln>
                  <a:noFill/>
                </a:ln>
                <a:solidFill>
                  <a:srgbClr val="4D6B5F"/>
                </a:solidFill>
                <a:effectLst/>
                <a:uLnTx/>
                <a:uFillTx/>
                <a:latin typeface="Arial" panose="020B0604020202020204" pitchFamily="34" charset="0"/>
                <a:cs typeface="Arial" panose="020B0604020202020204" pitchFamily="34" charset="0"/>
              </a:rPr>
              <a:t> </a:t>
            </a:r>
            <a:r>
              <a:rPr kumimoji="0" sz="1600" b="0" i="0" u="none" strike="noStrike" kern="1200" cap="none" spc="0" normalizeH="0" baseline="0" noProof="0" dirty="0">
                <a:ln>
                  <a:noFill/>
                </a:ln>
                <a:solidFill>
                  <a:srgbClr val="4D6B5F"/>
                </a:solidFill>
                <a:effectLst/>
                <a:uLnTx/>
                <a:uFillTx/>
                <a:latin typeface="Arial" panose="020B0604020202020204" pitchFamily="34" charset="0"/>
                <a:cs typeface="Arial" panose="020B0604020202020204" pitchFamily="34" charset="0"/>
              </a:rPr>
              <a:t>in</a:t>
            </a:r>
            <a:r>
              <a:rPr kumimoji="0" sz="1600" b="0" i="0" u="none" strike="noStrike" kern="1200" cap="none" spc="-100" normalizeH="0" baseline="0" noProof="0" dirty="0">
                <a:ln>
                  <a:noFill/>
                </a:ln>
                <a:solidFill>
                  <a:srgbClr val="4D6B5F"/>
                </a:solidFill>
                <a:effectLst/>
                <a:uLnTx/>
                <a:uFillTx/>
                <a:latin typeface="Arial" panose="020B0604020202020204" pitchFamily="34" charset="0"/>
                <a:cs typeface="Arial" panose="020B0604020202020204" pitchFamily="34" charset="0"/>
              </a:rPr>
              <a:t> </a:t>
            </a:r>
            <a:r>
              <a:rPr kumimoji="0" sz="1600" b="0" i="0" u="none" strike="noStrike" kern="1200" cap="none" spc="-20" normalizeH="0" baseline="0" noProof="0" dirty="0">
                <a:ln>
                  <a:noFill/>
                </a:ln>
                <a:solidFill>
                  <a:srgbClr val="4D6B5F"/>
                </a:solidFill>
                <a:effectLst/>
                <a:uLnTx/>
                <a:uFillTx/>
                <a:latin typeface="Arial" panose="020B0604020202020204" pitchFamily="34" charset="0"/>
                <a:cs typeface="Arial" panose="020B0604020202020204" pitchFamily="34" charset="0"/>
              </a:rPr>
              <a:t>2004</a:t>
            </a:r>
            <a:endParaRPr kumimoji="0" sz="1600" b="0" i="0" u="none" strike="noStrike" kern="1200" cap="none" spc="0" normalizeH="0" baseline="0" noProof="0" dirty="0">
              <a:ln>
                <a:noFill/>
              </a:ln>
              <a:solidFill>
                <a:srgbClr val="4D6B5F"/>
              </a:solidFill>
              <a:effectLst/>
              <a:uLnTx/>
              <a:uFillTx/>
              <a:latin typeface="Arial" panose="020B0604020202020204" pitchFamily="34" charset="0"/>
              <a:cs typeface="Arial" panose="020B0604020202020204" pitchFamily="34" charset="0"/>
            </a:endParaRPr>
          </a:p>
          <a:p>
            <a:pPr marL="288290" marR="0" lvl="0" indent="-276225" algn="l" defTabSz="914400" rtl="0" eaLnBrk="1" fontAlgn="auto" latinLnBrk="0" hangingPunct="1">
              <a:lnSpc>
                <a:spcPct val="100000"/>
              </a:lnSpc>
              <a:spcBef>
                <a:spcPts val="1200"/>
              </a:spcBef>
              <a:spcAft>
                <a:spcPts val="0"/>
              </a:spcAft>
              <a:buClrTx/>
              <a:buSzTx/>
              <a:buFontTx/>
              <a:buChar char="•"/>
              <a:tabLst>
                <a:tab pos="288290" algn="l"/>
                <a:tab pos="288925" algn="l"/>
              </a:tabLst>
              <a:defRPr/>
            </a:pPr>
            <a:r>
              <a:rPr kumimoji="0" sz="1600" b="0" i="0" u="none" strike="noStrike" kern="1200" cap="none" spc="-5" normalizeH="0" baseline="0" noProof="0" dirty="0">
                <a:ln>
                  <a:noFill/>
                </a:ln>
                <a:solidFill>
                  <a:srgbClr val="4D6B5F"/>
                </a:solidFill>
                <a:effectLst/>
                <a:uLnTx/>
                <a:uFillTx/>
                <a:latin typeface="Arial" panose="020B0604020202020204" pitchFamily="34" charset="0"/>
                <a:cs typeface="Arial" panose="020B0604020202020204" pitchFamily="34" charset="0"/>
              </a:rPr>
              <a:t>Independent,</a:t>
            </a:r>
            <a:r>
              <a:rPr kumimoji="0" sz="1600" b="0" i="0" u="none" strike="noStrike" kern="1200" cap="none" spc="-35" normalizeH="0" baseline="0" noProof="0" dirty="0">
                <a:ln>
                  <a:noFill/>
                </a:ln>
                <a:solidFill>
                  <a:srgbClr val="4D6B5F"/>
                </a:solidFill>
                <a:effectLst/>
                <a:uLnTx/>
                <a:uFillTx/>
                <a:latin typeface="Arial" panose="020B0604020202020204" pitchFamily="34" charset="0"/>
                <a:cs typeface="Arial" panose="020B0604020202020204" pitchFamily="34" charset="0"/>
              </a:rPr>
              <a:t> </a:t>
            </a:r>
            <a:r>
              <a:rPr kumimoji="0" sz="1600" b="0" i="0" u="none" strike="noStrike" kern="1200" cap="none" spc="-5" normalizeH="0" baseline="0" noProof="0" dirty="0">
                <a:ln>
                  <a:noFill/>
                </a:ln>
                <a:solidFill>
                  <a:srgbClr val="4D6B5F"/>
                </a:solidFill>
                <a:effectLst/>
                <a:uLnTx/>
                <a:uFillTx/>
                <a:latin typeface="Arial" panose="020B0604020202020204" pitchFamily="34" charset="0"/>
                <a:cs typeface="Arial" panose="020B0604020202020204" pitchFamily="34" charset="0"/>
              </a:rPr>
              <a:t>Whole</a:t>
            </a:r>
            <a:r>
              <a:rPr kumimoji="0" sz="1600" b="0" i="0" u="none" strike="noStrike" kern="1200" cap="none" spc="-40" normalizeH="0" baseline="0" noProof="0" dirty="0">
                <a:ln>
                  <a:noFill/>
                </a:ln>
                <a:solidFill>
                  <a:srgbClr val="4D6B5F"/>
                </a:solidFill>
                <a:effectLst/>
                <a:uLnTx/>
                <a:uFillTx/>
                <a:latin typeface="Arial" panose="020B0604020202020204" pitchFamily="34" charset="0"/>
                <a:cs typeface="Arial" panose="020B0604020202020204" pitchFamily="34" charset="0"/>
              </a:rPr>
              <a:t> </a:t>
            </a:r>
            <a:r>
              <a:rPr kumimoji="0" sz="1600" b="0" i="0" u="none" strike="noStrike" kern="1200" cap="none" spc="-5" normalizeH="0" baseline="0" noProof="0" dirty="0">
                <a:ln>
                  <a:noFill/>
                </a:ln>
                <a:solidFill>
                  <a:srgbClr val="4D6B5F"/>
                </a:solidFill>
                <a:effectLst/>
                <a:uLnTx/>
                <a:uFillTx/>
                <a:latin typeface="Arial" panose="020B0604020202020204" pitchFamily="34" charset="0"/>
                <a:cs typeface="Arial" panose="020B0604020202020204" pitchFamily="34" charset="0"/>
              </a:rPr>
              <a:t>of Market</a:t>
            </a:r>
            <a:r>
              <a:rPr kumimoji="0" sz="1600" b="0" i="0" u="none" strike="noStrike" kern="1200" cap="none" spc="-35" normalizeH="0" baseline="0" noProof="0" dirty="0">
                <a:ln>
                  <a:noFill/>
                </a:ln>
                <a:solidFill>
                  <a:srgbClr val="4D6B5F"/>
                </a:solidFill>
                <a:effectLst/>
                <a:uLnTx/>
                <a:uFillTx/>
                <a:latin typeface="Arial" panose="020B0604020202020204" pitchFamily="34" charset="0"/>
                <a:cs typeface="Arial" panose="020B0604020202020204" pitchFamily="34" charset="0"/>
              </a:rPr>
              <a:t> </a:t>
            </a:r>
            <a:r>
              <a:rPr kumimoji="0" sz="1600" b="0" i="0" u="none" strike="noStrike" kern="1200" cap="none" spc="-5" normalizeH="0" baseline="0" noProof="0" dirty="0">
                <a:ln>
                  <a:noFill/>
                </a:ln>
                <a:solidFill>
                  <a:srgbClr val="4D6B5F"/>
                </a:solidFill>
                <a:effectLst/>
                <a:uLnTx/>
                <a:uFillTx/>
                <a:latin typeface="Arial" panose="020B0604020202020204" pitchFamily="34" charset="0"/>
                <a:cs typeface="Arial" panose="020B0604020202020204" pitchFamily="34" charset="0"/>
              </a:rPr>
              <a:t>Mortgage </a:t>
            </a:r>
            <a:r>
              <a:rPr kumimoji="0" lang="en-GB" sz="1600" b="0" i="0" u="none" strike="noStrike" kern="1200" cap="none" spc="-5" normalizeH="0" baseline="0" noProof="0" dirty="0">
                <a:ln>
                  <a:noFill/>
                </a:ln>
                <a:solidFill>
                  <a:srgbClr val="4D6B5F"/>
                </a:solidFill>
                <a:effectLst/>
                <a:uLnTx/>
                <a:uFillTx/>
                <a:latin typeface="Arial" panose="020B0604020202020204" pitchFamily="34" charset="0"/>
                <a:cs typeface="Arial" panose="020B0604020202020204" pitchFamily="34" charset="0"/>
              </a:rPr>
              <a:t>&amp; Insurance Adviser</a:t>
            </a:r>
            <a:r>
              <a:rPr kumimoji="0" sz="1600" b="0" i="0" u="none" strike="noStrike" kern="1200" cap="none" spc="-5" normalizeH="0" baseline="0" noProof="0" dirty="0">
                <a:ln>
                  <a:noFill/>
                </a:ln>
                <a:solidFill>
                  <a:srgbClr val="4D6B5F"/>
                </a:solidFill>
                <a:effectLst/>
                <a:uLnTx/>
                <a:uFillTx/>
                <a:latin typeface="Arial" panose="020B0604020202020204" pitchFamily="34" charset="0"/>
                <a:cs typeface="Arial" panose="020B0604020202020204" pitchFamily="34" charset="0"/>
              </a:rPr>
              <a:t>s</a:t>
            </a:r>
            <a:endParaRPr lang="en-GB" sz="1600" dirty="0">
              <a:solidFill>
                <a:srgbClr val="4D6B5F"/>
              </a:solidFill>
              <a:latin typeface="Arial" panose="020B0604020202020204" pitchFamily="34" charset="0"/>
              <a:cs typeface="Arial" panose="020B0604020202020204" pitchFamily="34" charset="0"/>
            </a:endParaRPr>
          </a:p>
          <a:p>
            <a:pPr marL="288290" marR="0" lvl="0" indent="-276225" algn="l" defTabSz="914400" rtl="0" eaLnBrk="1" fontAlgn="auto" latinLnBrk="0" hangingPunct="1">
              <a:lnSpc>
                <a:spcPct val="100000"/>
              </a:lnSpc>
              <a:spcBef>
                <a:spcPts val="1200"/>
              </a:spcBef>
              <a:spcAft>
                <a:spcPts val="0"/>
              </a:spcAft>
              <a:buClrTx/>
              <a:buSzTx/>
              <a:buFontTx/>
              <a:buChar char="•"/>
              <a:tabLst>
                <a:tab pos="288290" algn="l"/>
                <a:tab pos="288925" algn="l"/>
              </a:tabLst>
              <a:defRPr/>
            </a:pPr>
            <a:r>
              <a:rPr kumimoji="0" lang="en-GB" sz="1600" b="0" i="0" u="none" strike="noStrike" kern="1200" cap="none" normalizeH="0" baseline="0" noProof="0" dirty="0">
                <a:ln>
                  <a:noFill/>
                </a:ln>
                <a:solidFill>
                  <a:srgbClr val="4D6B5F"/>
                </a:solidFill>
                <a:effectLst/>
                <a:uLnTx/>
                <a:uFillTx/>
                <a:latin typeface="Arial" panose="020B0604020202020204" pitchFamily="34" charset="0"/>
                <a:cs typeface="Arial" panose="020B0604020202020204" pitchFamily="34" charset="0"/>
              </a:rPr>
              <a:t>Excellent relationships with all lenders – High Street &amp; Niche</a:t>
            </a:r>
          </a:p>
          <a:p>
            <a:pPr marL="288290" marR="0" lvl="0" indent="-276225" algn="l" defTabSz="914400" rtl="0" eaLnBrk="1" fontAlgn="auto" latinLnBrk="0" hangingPunct="1">
              <a:lnSpc>
                <a:spcPct val="100000"/>
              </a:lnSpc>
              <a:spcBef>
                <a:spcPts val="1200"/>
              </a:spcBef>
              <a:spcAft>
                <a:spcPts val="0"/>
              </a:spcAft>
              <a:buClrTx/>
              <a:buSzTx/>
              <a:buFontTx/>
              <a:buChar char="•"/>
              <a:tabLst>
                <a:tab pos="288290" algn="l"/>
                <a:tab pos="288925" algn="l"/>
              </a:tabLst>
              <a:defRPr/>
            </a:pPr>
            <a:r>
              <a:rPr kumimoji="0" lang="en-GB" sz="1600" b="0" i="0" u="none" strike="noStrike" kern="1200" cap="none" normalizeH="0" baseline="0" noProof="0" dirty="0">
                <a:ln>
                  <a:noFill/>
                </a:ln>
                <a:solidFill>
                  <a:srgbClr val="4D6B5F"/>
                </a:solidFill>
                <a:effectLst/>
                <a:uLnTx/>
                <a:uFillTx/>
                <a:latin typeface="Arial" panose="020B0604020202020204" pitchFamily="34" charset="0"/>
                <a:cs typeface="Arial" panose="020B0604020202020204" pitchFamily="34" charset="0"/>
              </a:rPr>
              <a:t>Preferential Rates from many Lenders – unavailable to clients directly</a:t>
            </a:r>
          </a:p>
          <a:p>
            <a:pPr marL="288290" marR="0" lvl="0" indent="-276225" algn="l" defTabSz="914400" rtl="0" eaLnBrk="1" fontAlgn="auto" latinLnBrk="0" hangingPunct="1">
              <a:lnSpc>
                <a:spcPct val="100000"/>
              </a:lnSpc>
              <a:spcBef>
                <a:spcPts val="1200"/>
              </a:spcBef>
              <a:spcAft>
                <a:spcPts val="0"/>
              </a:spcAft>
              <a:buClrTx/>
              <a:buSzTx/>
              <a:buFontTx/>
              <a:buChar char="•"/>
              <a:tabLst>
                <a:tab pos="288290" algn="l"/>
                <a:tab pos="288925" algn="l"/>
              </a:tabLst>
              <a:defRPr/>
            </a:pPr>
            <a:r>
              <a:rPr kumimoji="0" lang="en-GB" sz="1600" b="0" i="0" u="none" strike="noStrike" kern="1200" cap="none" normalizeH="0" baseline="0" noProof="0" dirty="0">
                <a:ln>
                  <a:noFill/>
                </a:ln>
                <a:solidFill>
                  <a:srgbClr val="4D6B5F"/>
                </a:solidFill>
                <a:effectLst/>
                <a:uLnTx/>
                <a:uFillTx/>
                <a:latin typeface="Arial" panose="020B0604020202020204" pitchFamily="34" charset="0"/>
                <a:cs typeface="Arial" panose="020B0604020202020204" pitchFamily="34" charset="0"/>
              </a:rPr>
              <a:t>Dedicated broker and full admin support, from team of 100+ Advisers across the UK</a:t>
            </a:r>
          </a:p>
          <a:p>
            <a:pPr marL="288290" marR="0" lvl="0" indent="-276225" algn="l" defTabSz="914400" rtl="0" eaLnBrk="1" fontAlgn="auto" latinLnBrk="0" hangingPunct="1">
              <a:lnSpc>
                <a:spcPct val="100000"/>
              </a:lnSpc>
              <a:spcBef>
                <a:spcPts val="1200"/>
              </a:spcBef>
              <a:spcAft>
                <a:spcPts val="0"/>
              </a:spcAft>
              <a:buClrTx/>
              <a:buSzTx/>
              <a:buFontTx/>
              <a:buChar char="•"/>
              <a:tabLst>
                <a:tab pos="288290" algn="l"/>
                <a:tab pos="288925" algn="l"/>
              </a:tabLst>
              <a:defRPr/>
            </a:pPr>
            <a:r>
              <a:rPr kumimoji="0" lang="en-GB" sz="1600" b="0" i="0" u="none" strike="noStrike" kern="1200" cap="none" normalizeH="0" baseline="0" noProof="0" dirty="0">
                <a:ln>
                  <a:noFill/>
                </a:ln>
                <a:solidFill>
                  <a:srgbClr val="4D6B5F"/>
                </a:solidFill>
                <a:effectLst/>
                <a:uLnTx/>
                <a:uFillTx/>
                <a:latin typeface="Arial" panose="020B0604020202020204" pitchFamily="34" charset="0"/>
                <a:cs typeface="Arial" panose="020B0604020202020204" pitchFamily="34" charset="0"/>
              </a:rPr>
              <a:t>£3.2bn mortgage lending in 2021 with over 800 mortgages applications submitted each month</a:t>
            </a:r>
          </a:p>
          <a:p>
            <a:pPr marL="288290" marR="0" lvl="0" indent="-276225" algn="l" defTabSz="914400" rtl="0" eaLnBrk="1" fontAlgn="auto" latinLnBrk="0" hangingPunct="1">
              <a:lnSpc>
                <a:spcPct val="100000"/>
              </a:lnSpc>
              <a:spcBef>
                <a:spcPts val="1200"/>
              </a:spcBef>
              <a:spcAft>
                <a:spcPts val="0"/>
              </a:spcAft>
              <a:buClrTx/>
              <a:buSzTx/>
              <a:buFontTx/>
              <a:buChar char="•"/>
              <a:tabLst>
                <a:tab pos="288290" algn="l"/>
                <a:tab pos="288925" algn="l"/>
              </a:tabLst>
              <a:defRPr/>
            </a:pPr>
            <a:r>
              <a:rPr kumimoji="0" lang="en-GB" sz="1600" b="0" i="0" u="none" strike="noStrike" kern="1200" cap="none" normalizeH="0" baseline="0" noProof="0" dirty="0">
                <a:ln>
                  <a:noFill/>
                </a:ln>
                <a:solidFill>
                  <a:srgbClr val="4D6B5F"/>
                </a:solidFill>
                <a:effectLst/>
                <a:uLnTx/>
                <a:uFillTx/>
                <a:latin typeface="Arial" panose="020B0604020202020204" pitchFamily="34" charset="0"/>
                <a:cs typeface="Arial" panose="020B0604020202020204" pitchFamily="34" charset="0"/>
              </a:rPr>
              <a:t>Employees offered Broker Fee Free - £0</a:t>
            </a:r>
            <a:endParaRPr lang="en-GB" sz="1600" dirty="0">
              <a:solidFill>
                <a:srgbClr val="4D6B5F"/>
              </a:solidFill>
              <a:latin typeface="Arial" panose="020B0604020202020204" pitchFamily="34" charset="0"/>
              <a:cs typeface="Arial" panose="020B0604020202020204" pitchFamily="34" charset="0"/>
            </a:endParaRPr>
          </a:p>
          <a:p>
            <a:pPr marL="288290" marR="0" lvl="0" indent="-276225" algn="l" defTabSz="914400" rtl="0" eaLnBrk="1" fontAlgn="auto" latinLnBrk="0" hangingPunct="1">
              <a:lnSpc>
                <a:spcPct val="100000"/>
              </a:lnSpc>
              <a:spcBef>
                <a:spcPts val="1200"/>
              </a:spcBef>
              <a:spcAft>
                <a:spcPts val="0"/>
              </a:spcAft>
              <a:buClrTx/>
              <a:buSzTx/>
              <a:buFontTx/>
              <a:buChar char="•"/>
              <a:tabLst>
                <a:tab pos="288290" algn="l"/>
                <a:tab pos="288925" algn="l"/>
              </a:tabLst>
              <a:defRPr/>
            </a:pPr>
            <a:r>
              <a:rPr kumimoji="0" sz="1600" b="0" i="0" u="none" strike="noStrike" kern="1200" cap="none" spc="-15" normalizeH="0" baseline="0" noProof="0" dirty="0">
                <a:ln>
                  <a:noFill/>
                </a:ln>
                <a:solidFill>
                  <a:srgbClr val="4D6B5F"/>
                </a:solidFill>
                <a:effectLst/>
                <a:uLnTx/>
                <a:uFillTx/>
                <a:latin typeface="Arial" panose="020B0604020202020204" pitchFamily="34" charset="0"/>
                <a:cs typeface="Arial" panose="020B0604020202020204" pitchFamily="34" charset="0"/>
              </a:rPr>
              <a:t>Directly</a:t>
            </a:r>
            <a:r>
              <a:rPr kumimoji="0" sz="1600" b="0" i="0" u="none" strike="noStrike" kern="1200" cap="none" spc="-30" normalizeH="0" baseline="0" noProof="0" dirty="0">
                <a:ln>
                  <a:noFill/>
                </a:ln>
                <a:solidFill>
                  <a:srgbClr val="4D6B5F"/>
                </a:solidFill>
                <a:effectLst/>
                <a:uLnTx/>
                <a:uFillTx/>
                <a:latin typeface="Arial" panose="020B0604020202020204" pitchFamily="34" charset="0"/>
                <a:cs typeface="Arial" panose="020B0604020202020204" pitchFamily="34" charset="0"/>
              </a:rPr>
              <a:t> </a:t>
            </a:r>
            <a:r>
              <a:rPr kumimoji="0" sz="1600" b="0" i="0" u="none" strike="noStrike" kern="1200" cap="none" spc="-15" normalizeH="0" baseline="0" noProof="0" dirty="0">
                <a:ln>
                  <a:noFill/>
                </a:ln>
                <a:solidFill>
                  <a:srgbClr val="4D6B5F"/>
                </a:solidFill>
                <a:effectLst/>
                <a:uLnTx/>
                <a:uFillTx/>
                <a:latin typeface="Arial" panose="020B0604020202020204" pitchFamily="34" charset="0"/>
                <a:cs typeface="Arial" panose="020B0604020202020204" pitchFamily="34" charset="0"/>
              </a:rPr>
              <a:t>authorised</a:t>
            </a:r>
            <a:r>
              <a:rPr kumimoji="0" sz="1600" b="0" i="0" u="none" strike="noStrike" kern="1200" cap="none" spc="10" normalizeH="0" baseline="0" noProof="0" dirty="0">
                <a:ln>
                  <a:noFill/>
                </a:ln>
                <a:solidFill>
                  <a:srgbClr val="4D6B5F"/>
                </a:solidFill>
                <a:effectLst/>
                <a:uLnTx/>
                <a:uFillTx/>
                <a:latin typeface="Arial" panose="020B0604020202020204" pitchFamily="34" charset="0"/>
                <a:cs typeface="Arial" panose="020B0604020202020204" pitchFamily="34" charset="0"/>
              </a:rPr>
              <a:t> </a:t>
            </a:r>
            <a:r>
              <a:rPr kumimoji="0" sz="1600" b="0" i="0" u="none" strike="noStrike" kern="1200" cap="none" spc="-5" normalizeH="0" baseline="0" noProof="0" dirty="0">
                <a:ln>
                  <a:noFill/>
                </a:ln>
                <a:solidFill>
                  <a:srgbClr val="4D6B5F"/>
                </a:solidFill>
                <a:effectLst/>
                <a:uLnTx/>
                <a:uFillTx/>
                <a:latin typeface="Arial" panose="020B0604020202020204" pitchFamily="34" charset="0"/>
                <a:cs typeface="Arial" panose="020B0604020202020204" pitchFamily="34" charset="0"/>
              </a:rPr>
              <a:t>by</a:t>
            </a:r>
            <a:r>
              <a:rPr kumimoji="0" sz="1600" b="0" i="0" u="none" strike="noStrike" kern="1200" cap="none" spc="-20" normalizeH="0" baseline="0" noProof="0" dirty="0">
                <a:ln>
                  <a:noFill/>
                </a:ln>
                <a:solidFill>
                  <a:srgbClr val="4D6B5F"/>
                </a:solidFill>
                <a:effectLst/>
                <a:uLnTx/>
                <a:uFillTx/>
                <a:latin typeface="Arial" panose="020B0604020202020204" pitchFamily="34" charset="0"/>
                <a:cs typeface="Arial" panose="020B0604020202020204" pitchFamily="34" charset="0"/>
              </a:rPr>
              <a:t> </a:t>
            </a:r>
            <a:r>
              <a:rPr kumimoji="0" sz="1600" b="0" i="0" u="none" strike="noStrike" kern="1200" cap="none" spc="-5" normalizeH="0" baseline="0" noProof="0" dirty="0">
                <a:ln>
                  <a:noFill/>
                </a:ln>
                <a:solidFill>
                  <a:srgbClr val="4D6B5F"/>
                </a:solidFill>
                <a:effectLst/>
                <a:uLnTx/>
                <a:uFillTx/>
                <a:latin typeface="Arial" panose="020B0604020202020204" pitchFamily="34" charset="0"/>
                <a:cs typeface="Arial" panose="020B0604020202020204" pitchFamily="34" charset="0"/>
              </a:rPr>
              <a:t>the</a:t>
            </a:r>
            <a:r>
              <a:rPr kumimoji="0" sz="1600" b="0" i="0" u="none" strike="noStrike" kern="1200" cap="none" spc="-25" normalizeH="0" baseline="0" noProof="0" dirty="0">
                <a:ln>
                  <a:noFill/>
                </a:ln>
                <a:solidFill>
                  <a:srgbClr val="4D6B5F"/>
                </a:solidFill>
                <a:effectLst/>
                <a:uLnTx/>
                <a:uFillTx/>
                <a:latin typeface="Arial" panose="020B0604020202020204" pitchFamily="34" charset="0"/>
                <a:cs typeface="Arial" panose="020B0604020202020204" pitchFamily="34" charset="0"/>
              </a:rPr>
              <a:t> </a:t>
            </a:r>
            <a:r>
              <a:rPr kumimoji="0" sz="1600" b="0" i="0" u="none" strike="noStrike" kern="1200" cap="none" spc="-5" normalizeH="0" baseline="0" noProof="0" dirty="0">
                <a:ln>
                  <a:noFill/>
                </a:ln>
                <a:solidFill>
                  <a:srgbClr val="4D6B5F"/>
                </a:solidFill>
                <a:effectLst/>
                <a:uLnTx/>
                <a:uFillTx/>
                <a:latin typeface="Arial" panose="020B0604020202020204" pitchFamily="34" charset="0"/>
                <a:cs typeface="Arial" panose="020B0604020202020204" pitchFamily="34" charset="0"/>
              </a:rPr>
              <a:t>FCA,</a:t>
            </a:r>
            <a:r>
              <a:rPr kumimoji="0" sz="1600" b="0" i="0" u="none" strike="noStrike" kern="1200" cap="none" spc="-10" normalizeH="0" baseline="0" noProof="0" dirty="0">
                <a:ln>
                  <a:noFill/>
                </a:ln>
                <a:solidFill>
                  <a:srgbClr val="4D6B5F"/>
                </a:solidFill>
                <a:effectLst/>
                <a:uLnTx/>
                <a:uFillTx/>
                <a:latin typeface="Arial" panose="020B0604020202020204" pitchFamily="34" charset="0"/>
                <a:cs typeface="Arial" panose="020B0604020202020204" pitchFamily="34" charset="0"/>
              </a:rPr>
              <a:t> </a:t>
            </a:r>
            <a:r>
              <a:rPr kumimoji="0" sz="1600" b="0" i="0" u="none" strike="noStrike" kern="1200" cap="none" spc="-5" normalizeH="0" baseline="0" noProof="0" dirty="0">
                <a:ln>
                  <a:noFill/>
                </a:ln>
                <a:solidFill>
                  <a:srgbClr val="4D6B5F"/>
                </a:solidFill>
                <a:effectLst/>
                <a:uLnTx/>
                <a:uFillTx/>
                <a:latin typeface="Arial" panose="020B0604020202020204" pitchFamily="34" charset="0"/>
                <a:cs typeface="Arial" panose="020B0604020202020204" pitchFamily="34" charset="0"/>
              </a:rPr>
              <a:t>for</a:t>
            </a:r>
            <a:r>
              <a:rPr kumimoji="0" sz="1600" b="0" i="0" u="none" strike="noStrike" kern="1200" cap="none" spc="20" normalizeH="0" baseline="0" noProof="0" dirty="0">
                <a:ln>
                  <a:noFill/>
                </a:ln>
                <a:solidFill>
                  <a:srgbClr val="4D6B5F"/>
                </a:solidFill>
                <a:effectLst/>
                <a:uLnTx/>
                <a:uFillTx/>
                <a:latin typeface="Arial" panose="020B0604020202020204" pitchFamily="34" charset="0"/>
                <a:cs typeface="Arial" panose="020B0604020202020204" pitchFamily="34" charset="0"/>
              </a:rPr>
              <a:t> </a:t>
            </a:r>
            <a:r>
              <a:rPr kumimoji="0" sz="1600" b="0" i="0" u="none" strike="noStrike" kern="1200" cap="none" spc="-15" normalizeH="0" baseline="0" noProof="0" dirty="0">
                <a:ln>
                  <a:noFill/>
                </a:ln>
                <a:solidFill>
                  <a:srgbClr val="4D6B5F"/>
                </a:solidFill>
                <a:effectLst/>
                <a:uLnTx/>
                <a:uFillTx/>
                <a:latin typeface="Arial" panose="020B0604020202020204" pitchFamily="34" charset="0"/>
                <a:cs typeface="Arial" panose="020B0604020202020204" pitchFamily="34" charset="0"/>
              </a:rPr>
              <a:t>advising</a:t>
            </a:r>
            <a:r>
              <a:rPr kumimoji="0" sz="1600" b="0" i="0" u="none" strike="noStrike" kern="1200" cap="none" spc="-40" normalizeH="0" baseline="0" noProof="0" dirty="0">
                <a:ln>
                  <a:noFill/>
                </a:ln>
                <a:solidFill>
                  <a:srgbClr val="4D6B5F"/>
                </a:solidFill>
                <a:effectLst/>
                <a:uLnTx/>
                <a:uFillTx/>
                <a:latin typeface="Arial" panose="020B0604020202020204" pitchFamily="34" charset="0"/>
                <a:cs typeface="Arial" panose="020B0604020202020204" pitchFamily="34" charset="0"/>
              </a:rPr>
              <a:t> </a:t>
            </a:r>
            <a:r>
              <a:rPr kumimoji="0" sz="1600" b="0" i="0" u="none" strike="noStrike" kern="1200" cap="none" spc="-5" normalizeH="0" baseline="0" noProof="0" dirty="0">
                <a:ln>
                  <a:noFill/>
                </a:ln>
                <a:solidFill>
                  <a:srgbClr val="4D6B5F"/>
                </a:solidFill>
                <a:effectLst/>
                <a:uLnTx/>
                <a:uFillTx/>
                <a:latin typeface="Arial" panose="020B0604020202020204" pitchFamily="34" charset="0"/>
                <a:cs typeface="Arial" panose="020B0604020202020204" pitchFamily="34" charset="0"/>
              </a:rPr>
              <a:t>on</a:t>
            </a:r>
            <a:r>
              <a:rPr kumimoji="0" sz="1600" b="0" i="0" u="none" strike="noStrike" kern="1200" cap="none" spc="0" normalizeH="0" baseline="0" noProof="0" dirty="0">
                <a:ln>
                  <a:noFill/>
                </a:ln>
                <a:solidFill>
                  <a:srgbClr val="4D6B5F"/>
                </a:solidFill>
                <a:effectLst/>
                <a:uLnTx/>
                <a:uFillTx/>
                <a:latin typeface="Arial" panose="020B0604020202020204" pitchFamily="34" charset="0"/>
                <a:cs typeface="Arial" panose="020B0604020202020204" pitchFamily="34" charset="0"/>
              </a:rPr>
              <a:t> </a:t>
            </a:r>
            <a:r>
              <a:rPr kumimoji="0" sz="1600" b="0" i="0" u="none" strike="noStrike" kern="1200" cap="none" spc="-10" normalizeH="0" baseline="0" noProof="0" dirty="0">
                <a:ln>
                  <a:noFill/>
                </a:ln>
                <a:solidFill>
                  <a:srgbClr val="4D6B5F"/>
                </a:solidFill>
                <a:effectLst/>
                <a:uLnTx/>
                <a:uFillTx/>
                <a:latin typeface="Arial" panose="020B0604020202020204" pitchFamily="34" charset="0"/>
                <a:cs typeface="Arial" panose="020B0604020202020204" pitchFamily="34" charset="0"/>
              </a:rPr>
              <a:t>and</a:t>
            </a:r>
            <a:r>
              <a:rPr kumimoji="0" sz="1600" b="0" i="0" u="none" strike="noStrike" kern="1200" cap="none" spc="-15" normalizeH="0" baseline="0" noProof="0" dirty="0">
                <a:ln>
                  <a:noFill/>
                </a:ln>
                <a:solidFill>
                  <a:srgbClr val="4D6B5F"/>
                </a:solidFill>
                <a:effectLst/>
                <a:uLnTx/>
                <a:uFillTx/>
                <a:latin typeface="Arial" panose="020B0604020202020204" pitchFamily="34" charset="0"/>
                <a:cs typeface="Arial" panose="020B0604020202020204" pitchFamily="34" charset="0"/>
              </a:rPr>
              <a:t> </a:t>
            </a:r>
            <a:r>
              <a:rPr kumimoji="0" sz="1600" b="0" i="0" u="none" strike="noStrike" kern="1200" cap="none" spc="-10" normalizeH="0" baseline="0" noProof="0" dirty="0">
                <a:ln>
                  <a:noFill/>
                </a:ln>
                <a:solidFill>
                  <a:srgbClr val="4D6B5F"/>
                </a:solidFill>
                <a:effectLst/>
                <a:uLnTx/>
                <a:uFillTx/>
                <a:latin typeface="Arial" panose="020B0604020202020204" pitchFamily="34" charset="0"/>
                <a:cs typeface="Arial" panose="020B0604020202020204" pitchFamily="34" charset="0"/>
              </a:rPr>
              <a:t>arranging:</a:t>
            </a:r>
            <a:endParaRPr kumimoji="0" sz="1600" b="0" i="0" u="none" strike="noStrike" kern="1200" cap="none" spc="0" normalizeH="0" baseline="0" noProof="0" dirty="0">
              <a:ln>
                <a:noFill/>
              </a:ln>
              <a:solidFill>
                <a:srgbClr val="4D6B5F"/>
              </a:solidFill>
              <a:effectLst/>
              <a:uLnTx/>
              <a:uFillTx/>
              <a:latin typeface="Arial" panose="020B0604020202020204" pitchFamily="34" charset="0"/>
              <a:cs typeface="Arial" panose="020B0604020202020204" pitchFamily="34" charset="0"/>
            </a:endParaRPr>
          </a:p>
          <a:p>
            <a:pPr marL="288290" marR="0" lvl="0" indent="-276225" algn="l" defTabSz="914400" rtl="0" eaLnBrk="1" fontAlgn="auto" latinLnBrk="0" hangingPunct="1">
              <a:lnSpc>
                <a:spcPct val="100000"/>
              </a:lnSpc>
              <a:spcBef>
                <a:spcPts val="1105"/>
              </a:spcBef>
              <a:spcAft>
                <a:spcPts val="0"/>
              </a:spcAft>
              <a:buClrTx/>
              <a:buSzTx/>
              <a:buFontTx/>
              <a:buChar char="•"/>
              <a:tabLst>
                <a:tab pos="288290" algn="l"/>
                <a:tab pos="288925" algn="l"/>
              </a:tabLst>
              <a:defRPr/>
            </a:pPr>
            <a:r>
              <a:rPr kumimoji="0" sz="1600" b="0" i="0" u="heavy" strike="noStrike" kern="1200" cap="none" spc="-5" normalizeH="0" baseline="0" noProof="0" dirty="0">
                <a:ln>
                  <a:noFill/>
                </a:ln>
                <a:solidFill>
                  <a:srgbClr val="4D6B5F"/>
                </a:solidFill>
                <a:effectLst/>
                <a:uLnTx/>
                <a:uFill>
                  <a:solidFill>
                    <a:srgbClr val="7D7D7D"/>
                  </a:solidFill>
                </a:uFill>
                <a:latin typeface="Arial" panose="020B0604020202020204" pitchFamily="34" charset="0"/>
                <a:cs typeface="Arial" panose="020B0604020202020204" pitchFamily="34" charset="0"/>
              </a:rPr>
              <a:t>Mortgages</a:t>
            </a:r>
            <a:r>
              <a:rPr kumimoji="0" sz="1600" b="0" i="0" u="none" strike="noStrike" kern="1200" cap="none" spc="-70" normalizeH="0" baseline="0" noProof="0" dirty="0">
                <a:ln>
                  <a:noFill/>
                </a:ln>
                <a:solidFill>
                  <a:srgbClr val="4D6B5F"/>
                </a:solidFill>
                <a:effectLst/>
                <a:uLnTx/>
                <a:uFillTx/>
                <a:latin typeface="Arial" panose="020B0604020202020204" pitchFamily="34" charset="0"/>
                <a:cs typeface="Arial" panose="020B0604020202020204" pitchFamily="34" charset="0"/>
              </a:rPr>
              <a:t> </a:t>
            </a:r>
            <a:r>
              <a:rPr kumimoji="0" sz="1600" b="0" i="0" u="none" strike="noStrike" kern="1200" cap="none" spc="-5" normalizeH="0" baseline="0" noProof="0" dirty="0">
                <a:ln>
                  <a:noFill/>
                </a:ln>
                <a:solidFill>
                  <a:srgbClr val="4D6B5F"/>
                </a:solidFill>
                <a:effectLst/>
                <a:uLnTx/>
                <a:uFillTx/>
                <a:latin typeface="Arial" panose="020B0604020202020204" pitchFamily="34" charset="0"/>
                <a:cs typeface="Arial" panose="020B0604020202020204" pitchFamily="34" charset="0"/>
              </a:rPr>
              <a:t>–</a:t>
            </a:r>
            <a:endParaRPr kumimoji="0" sz="1600" b="0" i="0" u="none" strike="noStrike" kern="1200" cap="none" spc="0" normalizeH="0" baseline="0" noProof="0" dirty="0">
              <a:ln>
                <a:noFill/>
              </a:ln>
              <a:solidFill>
                <a:srgbClr val="4D6B5F"/>
              </a:solidFill>
              <a:effectLst/>
              <a:uLnTx/>
              <a:uFillTx/>
              <a:latin typeface="Arial" panose="020B0604020202020204" pitchFamily="34" charset="0"/>
              <a:cs typeface="Arial" panose="020B0604020202020204" pitchFamily="34" charset="0"/>
            </a:endParaRPr>
          </a:p>
          <a:p>
            <a:pPr marL="745490" marR="0" lvl="1" indent="-276225" algn="l" defTabSz="914400" rtl="0" eaLnBrk="1" fontAlgn="auto" latinLnBrk="0" hangingPunct="1">
              <a:lnSpc>
                <a:spcPct val="100000"/>
              </a:lnSpc>
              <a:spcBef>
                <a:spcPts val="1090"/>
              </a:spcBef>
              <a:spcAft>
                <a:spcPts val="0"/>
              </a:spcAft>
              <a:buClrTx/>
              <a:buSzTx/>
              <a:buFontTx/>
              <a:buChar char="•"/>
              <a:tabLst>
                <a:tab pos="745490" algn="l"/>
                <a:tab pos="746125" algn="l"/>
              </a:tabLst>
              <a:defRPr/>
            </a:pPr>
            <a:r>
              <a:rPr kumimoji="0" sz="1600" b="0" i="0" u="none" strike="noStrike" kern="1200" cap="none" spc="-10" normalizeH="0" baseline="0" noProof="0" dirty="0">
                <a:ln>
                  <a:noFill/>
                </a:ln>
                <a:solidFill>
                  <a:srgbClr val="4D6B5F"/>
                </a:solidFill>
                <a:effectLst/>
                <a:uLnTx/>
                <a:uFillTx/>
                <a:latin typeface="Arial" panose="020B0604020202020204" pitchFamily="34" charset="0"/>
                <a:cs typeface="Arial" panose="020B0604020202020204" pitchFamily="34" charset="0"/>
              </a:rPr>
              <a:t>Residential</a:t>
            </a:r>
            <a:r>
              <a:rPr kumimoji="0" sz="1600" b="0" i="0" u="none" strike="noStrike" kern="1200" cap="none" spc="-100" normalizeH="0" baseline="0" noProof="0" dirty="0">
                <a:ln>
                  <a:noFill/>
                </a:ln>
                <a:solidFill>
                  <a:srgbClr val="4D6B5F"/>
                </a:solidFill>
                <a:effectLst/>
                <a:uLnTx/>
                <a:uFillTx/>
                <a:latin typeface="Arial" panose="020B0604020202020204" pitchFamily="34" charset="0"/>
                <a:cs typeface="Arial" panose="020B0604020202020204" pitchFamily="34" charset="0"/>
              </a:rPr>
              <a:t> </a:t>
            </a:r>
            <a:r>
              <a:rPr kumimoji="0" sz="1600" b="0" i="0" u="none" strike="noStrike" kern="1200" cap="none" spc="-5" normalizeH="0" baseline="0" noProof="0" dirty="0">
                <a:ln>
                  <a:noFill/>
                </a:ln>
                <a:solidFill>
                  <a:srgbClr val="4D6B5F"/>
                </a:solidFill>
                <a:effectLst/>
                <a:uLnTx/>
                <a:uFillTx/>
                <a:latin typeface="Arial" panose="020B0604020202020204" pitchFamily="34" charset="0"/>
                <a:cs typeface="Arial" panose="020B0604020202020204" pitchFamily="34" charset="0"/>
              </a:rPr>
              <a:t>purchases</a:t>
            </a:r>
            <a:r>
              <a:rPr kumimoji="0" sz="1600" b="0" i="0" u="none" strike="noStrike" kern="1200" cap="none" spc="-80" normalizeH="0" baseline="0" noProof="0" dirty="0">
                <a:ln>
                  <a:noFill/>
                </a:ln>
                <a:solidFill>
                  <a:srgbClr val="4D6B5F"/>
                </a:solidFill>
                <a:effectLst/>
                <a:uLnTx/>
                <a:uFillTx/>
                <a:latin typeface="Arial" panose="020B0604020202020204" pitchFamily="34" charset="0"/>
                <a:cs typeface="Arial" panose="020B0604020202020204" pitchFamily="34" charset="0"/>
              </a:rPr>
              <a:t> </a:t>
            </a:r>
            <a:r>
              <a:rPr kumimoji="0" sz="1600" b="0" i="0" u="none" strike="noStrike" kern="1200" cap="none" spc="-10" normalizeH="0" baseline="0" noProof="0" dirty="0">
                <a:ln>
                  <a:noFill/>
                </a:ln>
                <a:solidFill>
                  <a:srgbClr val="4D6B5F"/>
                </a:solidFill>
                <a:effectLst/>
                <a:uLnTx/>
                <a:uFillTx/>
                <a:latin typeface="Arial" panose="020B0604020202020204" pitchFamily="34" charset="0"/>
                <a:cs typeface="Arial" panose="020B0604020202020204" pitchFamily="34" charset="0"/>
              </a:rPr>
              <a:t>and</a:t>
            </a:r>
            <a:r>
              <a:rPr kumimoji="0" sz="1600" b="0" i="0" u="none" strike="noStrike" kern="1200" cap="none" spc="-25" normalizeH="0" baseline="0" noProof="0" dirty="0">
                <a:ln>
                  <a:noFill/>
                </a:ln>
                <a:solidFill>
                  <a:srgbClr val="4D6B5F"/>
                </a:solidFill>
                <a:effectLst/>
                <a:uLnTx/>
                <a:uFillTx/>
                <a:latin typeface="Arial" panose="020B0604020202020204" pitchFamily="34" charset="0"/>
                <a:cs typeface="Arial" panose="020B0604020202020204" pitchFamily="34" charset="0"/>
              </a:rPr>
              <a:t> </a:t>
            </a:r>
            <a:r>
              <a:rPr kumimoji="0" sz="1600" b="0" i="0" u="none" strike="noStrike" kern="1200" cap="none" spc="-5" normalizeH="0" baseline="0" noProof="0" dirty="0">
                <a:ln>
                  <a:noFill/>
                </a:ln>
                <a:solidFill>
                  <a:srgbClr val="4D6B5F"/>
                </a:solidFill>
                <a:effectLst/>
                <a:uLnTx/>
                <a:uFillTx/>
                <a:latin typeface="Arial" panose="020B0604020202020204" pitchFamily="34" charset="0"/>
                <a:cs typeface="Arial" panose="020B0604020202020204" pitchFamily="34" charset="0"/>
              </a:rPr>
              <a:t>Remortgages</a:t>
            </a:r>
            <a:endParaRPr kumimoji="0" sz="1600" b="0" i="0" u="none" strike="noStrike" kern="1200" cap="none" spc="0" normalizeH="0" baseline="0" noProof="0" dirty="0">
              <a:ln>
                <a:noFill/>
              </a:ln>
              <a:solidFill>
                <a:srgbClr val="4D6B5F"/>
              </a:solidFill>
              <a:effectLst/>
              <a:uLnTx/>
              <a:uFillTx/>
              <a:latin typeface="Arial" panose="020B0604020202020204" pitchFamily="34" charset="0"/>
              <a:cs typeface="Arial" panose="020B0604020202020204" pitchFamily="34" charset="0"/>
            </a:endParaRPr>
          </a:p>
          <a:p>
            <a:pPr marL="745490" marR="0" lvl="1" indent="-276225" algn="l" defTabSz="914400" rtl="0" eaLnBrk="1" fontAlgn="auto" latinLnBrk="0" hangingPunct="1">
              <a:lnSpc>
                <a:spcPct val="100000"/>
              </a:lnSpc>
              <a:spcBef>
                <a:spcPts val="1105"/>
              </a:spcBef>
              <a:spcAft>
                <a:spcPts val="0"/>
              </a:spcAft>
              <a:buClrTx/>
              <a:buSzTx/>
              <a:buFontTx/>
              <a:buChar char="•"/>
              <a:tabLst>
                <a:tab pos="745490" algn="l"/>
                <a:tab pos="746125" algn="l"/>
              </a:tabLst>
              <a:defRPr/>
            </a:pPr>
            <a:r>
              <a:rPr kumimoji="0" sz="1600" b="0" i="0" u="none" strike="noStrike" kern="1200" cap="none" spc="-5" normalizeH="0" baseline="0" noProof="0" dirty="0">
                <a:ln>
                  <a:noFill/>
                </a:ln>
                <a:solidFill>
                  <a:srgbClr val="4D6B5F"/>
                </a:solidFill>
                <a:effectLst/>
                <a:uLnTx/>
                <a:uFillTx/>
                <a:latin typeface="Arial" panose="020B0604020202020204" pitchFamily="34" charset="0"/>
                <a:cs typeface="Arial" panose="020B0604020202020204" pitchFamily="34" charset="0"/>
              </a:rPr>
              <a:t>Buy</a:t>
            </a:r>
            <a:r>
              <a:rPr kumimoji="0" sz="1600" b="0" i="0" u="none" strike="noStrike" kern="1200" cap="none" spc="-25" normalizeH="0" baseline="0" noProof="0" dirty="0">
                <a:ln>
                  <a:noFill/>
                </a:ln>
                <a:solidFill>
                  <a:srgbClr val="4D6B5F"/>
                </a:solidFill>
                <a:effectLst/>
                <a:uLnTx/>
                <a:uFillTx/>
                <a:latin typeface="Arial" panose="020B0604020202020204" pitchFamily="34" charset="0"/>
                <a:cs typeface="Arial" panose="020B0604020202020204" pitchFamily="34" charset="0"/>
              </a:rPr>
              <a:t> </a:t>
            </a:r>
            <a:r>
              <a:rPr kumimoji="0" sz="1600" b="0" i="0" u="none" strike="noStrike" kern="1200" cap="none" spc="-5" normalizeH="0" baseline="0" noProof="0" dirty="0">
                <a:ln>
                  <a:noFill/>
                </a:ln>
                <a:solidFill>
                  <a:srgbClr val="4D6B5F"/>
                </a:solidFill>
                <a:effectLst/>
                <a:uLnTx/>
                <a:uFillTx/>
                <a:latin typeface="Arial" panose="020B0604020202020204" pitchFamily="34" charset="0"/>
                <a:cs typeface="Arial" panose="020B0604020202020204" pitchFamily="34" charset="0"/>
              </a:rPr>
              <a:t>to</a:t>
            </a:r>
            <a:r>
              <a:rPr kumimoji="0" sz="1600" b="0" i="0" u="none" strike="noStrike" kern="1200" cap="none" spc="0" normalizeH="0" baseline="0" noProof="0" dirty="0">
                <a:ln>
                  <a:noFill/>
                </a:ln>
                <a:solidFill>
                  <a:srgbClr val="4D6B5F"/>
                </a:solidFill>
                <a:effectLst/>
                <a:uLnTx/>
                <a:uFillTx/>
                <a:latin typeface="Arial" panose="020B0604020202020204" pitchFamily="34" charset="0"/>
                <a:cs typeface="Arial" panose="020B0604020202020204" pitchFamily="34" charset="0"/>
              </a:rPr>
              <a:t> </a:t>
            </a:r>
            <a:r>
              <a:rPr kumimoji="0" sz="1600" b="0" i="0" u="none" strike="noStrike" kern="1200" cap="none" spc="-10" normalizeH="0" baseline="0" noProof="0" dirty="0">
                <a:ln>
                  <a:noFill/>
                </a:ln>
                <a:solidFill>
                  <a:srgbClr val="4D6B5F"/>
                </a:solidFill>
                <a:effectLst/>
                <a:uLnTx/>
                <a:uFillTx/>
                <a:latin typeface="Arial" panose="020B0604020202020204" pitchFamily="34" charset="0"/>
                <a:cs typeface="Arial" panose="020B0604020202020204" pitchFamily="34" charset="0"/>
              </a:rPr>
              <a:t>Let</a:t>
            </a:r>
            <a:r>
              <a:rPr kumimoji="0" sz="1600" b="0" i="0" u="none" strike="noStrike" kern="1200" cap="none" spc="0" normalizeH="0" baseline="0" noProof="0" dirty="0">
                <a:ln>
                  <a:noFill/>
                </a:ln>
                <a:solidFill>
                  <a:srgbClr val="4D6B5F"/>
                </a:solidFill>
                <a:effectLst/>
                <a:uLnTx/>
                <a:uFillTx/>
                <a:latin typeface="Arial" panose="020B0604020202020204" pitchFamily="34" charset="0"/>
                <a:cs typeface="Arial" panose="020B0604020202020204" pitchFamily="34" charset="0"/>
              </a:rPr>
              <a:t> </a:t>
            </a:r>
            <a:r>
              <a:rPr kumimoji="0" sz="1600" b="0" i="0" u="none" strike="noStrike" kern="1200" cap="none" spc="-5" normalizeH="0" baseline="0" noProof="0" dirty="0">
                <a:ln>
                  <a:noFill/>
                </a:ln>
                <a:solidFill>
                  <a:srgbClr val="4D6B5F"/>
                </a:solidFill>
                <a:effectLst/>
                <a:uLnTx/>
                <a:uFillTx/>
                <a:latin typeface="Arial" panose="020B0604020202020204" pitchFamily="34" charset="0"/>
                <a:cs typeface="Arial" panose="020B0604020202020204" pitchFamily="34" charset="0"/>
              </a:rPr>
              <a:t>purchases</a:t>
            </a:r>
            <a:r>
              <a:rPr kumimoji="0" sz="1600" b="0" i="0" u="none" strike="noStrike" kern="1200" cap="none" spc="-20" normalizeH="0" baseline="0" noProof="0" dirty="0">
                <a:ln>
                  <a:noFill/>
                </a:ln>
                <a:solidFill>
                  <a:srgbClr val="4D6B5F"/>
                </a:solidFill>
                <a:effectLst/>
                <a:uLnTx/>
                <a:uFillTx/>
                <a:latin typeface="Arial" panose="020B0604020202020204" pitchFamily="34" charset="0"/>
                <a:cs typeface="Arial" panose="020B0604020202020204" pitchFamily="34" charset="0"/>
              </a:rPr>
              <a:t> </a:t>
            </a:r>
            <a:r>
              <a:rPr kumimoji="0" sz="1600" b="0" i="0" u="none" strike="noStrike" kern="1200" cap="none" spc="-10" normalizeH="0" baseline="0" noProof="0" dirty="0">
                <a:ln>
                  <a:noFill/>
                </a:ln>
                <a:solidFill>
                  <a:srgbClr val="4D6B5F"/>
                </a:solidFill>
                <a:effectLst/>
                <a:uLnTx/>
                <a:uFillTx/>
                <a:latin typeface="Arial" panose="020B0604020202020204" pitchFamily="34" charset="0"/>
                <a:cs typeface="Arial" panose="020B0604020202020204" pitchFamily="34" charset="0"/>
              </a:rPr>
              <a:t>and</a:t>
            </a:r>
            <a:r>
              <a:rPr kumimoji="0" sz="1600" b="0" i="0" u="none" strike="noStrike" kern="1200" cap="none" spc="-20" normalizeH="0" baseline="0" noProof="0" dirty="0">
                <a:ln>
                  <a:noFill/>
                </a:ln>
                <a:solidFill>
                  <a:srgbClr val="4D6B5F"/>
                </a:solidFill>
                <a:effectLst/>
                <a:uLnTx/>
                <a:uFillTx/>
                <a:latin typeface="Arial" panose="020B0604020202020204" pitchFamily="34" charset="0"/>
                <a:cs typeface="Arial" panose="020B0604020202020204" pitchFamily="34" charset="0"/>
              </a:rPr>
              <a:t> </a:t>
            </a:r>
            <a:r>
              <a:rPr kumimoji="0" sz="1600" b="0" i="0" u="none" strike="noStrike" kern="1200" cap="none" spc="-10" normalizeH="0" baseline="0" noProof="0" dirty="0">
                <a:ln>
                  <a:noFill/>
                </a:ln>
                <a:solidFill>
                  <a:srgbClr val="4D6B5F"/>
                </a:solidFill>
                <a:effectLst/>
                <a:uLnTx/>
                <a:uFillTx/>
                <a:latin typeface="Arial" panose="020B0604020202020204" pitchFamily="34" charset="0"/>
                <a:cs typeface="Arial" panose="020B0604020202020204" pitchFamily="34" charset="0"/>
              </a:rPr>
              <a:t>Remortgages </a:t>
            </a:r>
            <a:r>
              <a:rPr kumimoji="0" sz="1600" b="0" i="0" u="none" strike="noStrike" kern="1200" cap="none" spc="-5" normalizeH="0" baseline="0" noProof="0" dirty="0">
                <a:ln>
                  <a:noFill/>
                </a:ln>
                <a:solidFill>
                  <a:srgbClr val="4D6B5F"/>
                </a:solidFill>
                <a:effectLst/>
                <a:uLnTx/>
                <a:uFillTx/>
                <a:latin typeface="Arial" panose="020B0604020202020204" pitchFamily="34" charset="0"/>
                <a:cs typeface="Arial" panose="020B0604020202020204" pitchFamily="34" charset="0"/>
              </a:rPr>
              <a:t>as</a:t>
            </a:r>
            <a:r>
              <a:rPr kumimoji="0" sz="1600" b="0" i="0" u="none" strike="noStrike" kern="1200" cap="none" spc="-30" normalizeH="0" baseline="0" noProof="0" dirty="0">
                <a:ln>
                  <a:noFill/>
                </a:ln>
                <a:solidFill>
                  <a:srgbClr val="4D6B5F"/>
                </a:solidFill>
                <a:effectLst/>
                <a:uLnTx/>
                <a:uFillTx/>
                <a:latin typeface="Arial" panose="020B0604020202020204" pitchFamily="34" charset="0"/>
                <a:cs typeface="Arial" panose="020B0604020202020204" pitchFamily="34" charset="0"/>
              </a:rPr>
              <a:t> </a:t>
            </a:r>
            <a:r>
              <a:rPr kumimoji="0" sz="1600" b="0" i="0" u="none" strike="noStrike" kern="1200" cap="none" spc="-5" normalizeH="0" baseline="0" noProof="0" dirty="0">
                <a:ln>
                  <a:noFill/>
                </a:ln>
                <a:solidFill>
                  <a:srgbClr val="4D6B5F"/>
                </a:solidFill>
                <a:effectLst/>
                <a:uLnTx/>
                <a:uFillTx/>
                <a:latin typeface="Arial" panose="020B0604020202020204" pitchFamily="34" charset="0"/>
                <a:cs typeface="Arial" panose="020B0604020202020204" pitchFamily="34" charset="0"/>
              </a:rPr>
              <a:t>well</a:t>
            </a:r>
            <a:r>
              <a:rPr kumimoji="0" sz="1600" b="0" i="0" u="none" strike="noStrike" kern="1200" cap="none" spc="-35" normalizeH="0" baseline="0" noProof="0" dirty="0">
                <a:ln>
                  <a:noFill/>
                </a:ln>
                <a:solidFill>
                  <a:srgbClr val="4D6B5F"/>
                </a:solidFill>
                <a:effectLst/>
                <a:uLnTx/>
                <a:uFillTx/>
                <a:latin typeface="Arial" panose="020B0604020202020204" pitchFamily="34" charset="0"/>
                <a:cs typeface="Arial" panose="020B0604020202020204" pitchFamily="34" charset="0"/>
              </a:rPr>
              <a:t> </a:t>
            </a:r>
            <a:r>
              <a:rPr kumimoji="0" sz="1600" b="0" i="0" u="none" strike="noStrike" kern="1200" cap="none" spc="-10" normalizeH="0" baseline="0" noProof="0" dirty="0">
                <a:ln>
                  <a:noFill/>
                </a:ln>
                <a:solidFill>
                  <a:srgbClr val="4D6B5F"/>
                </a:solidFill>
                <a:effectLst/>
                <a:uLnTx/>
                <a:uFillTx/>
                <a:latin typeface="Arial" panose="020B0604020202020204" pitchFamily="34" charset="0"/>
                <a:cs typeface="Arial" panose="020B0604020202020204" pitchFamily="34" charset="0"/>
              </a:rPr>
              <a:t>as</a:t>
            </a:r>
            <a:endParaRPr kumimoji="0" sz="1600" b="0" i="0" u="none" strike="noStrike" kern="1200" cap="none" spc="0" normalizeH="0" baseline="0" noProof="0" dirty="0">
              <a:ln>
                <a:noFill/>
              </a:ln>
              <a:solidFill>
                <a:srgbClr val="4D6B5F"/>
              </a:solidFill>
              <a:effectLst/>
              <a:uLnTx/>
              <a:uFillTx/>
              <a:latin typeface="Arial" panose="020B0604020202020204" pitchFamily="34" charset="0"/>
              <a:cs typeface="Arial" panose="020B0604020202020204" pitchFamily="34" charset="0"/>
            </a:endParaRPr>
          </a:p>
          <a:p>
            <a:pPr marL="745490" marR="0" lvl="1" indent="-276225" algn="l" defTabSz="914400" rtl="0" eaLnBrk="1" fontAlgn="auto" latinLnBrk="0" hangingPunct="1">
              <a:lnSpc>
                <a:spcPct val="100000"/>
              </a:lnSpc>
              <a:spcBef>
                <a:spcPts val="1105"/>
              </a:spcBef>
              <a:spcAft>
                <a:spcPts val="0"/>
              </a:spcAft>
              <a:buClrTx/>
              <a:buSzTx/>
              <a:buFontTx/>
              <a:buChar char="•"/>
              <a:tabLst>
                <a:tab pos="745490" algn="l"/>
                <a:tab pos="746125" algn="l"/>
              </a:tabLst>
              <a:defRPr/>
            </a:pPr>
            <a:r>
              <a:rPr kumimoji="0" sz="1600" b="0" i="0" u="none" strike="noStrike" kern="1200" cap="none" spc="-5" normalizeH="0" baseline="0" noProof="0" dirty="0">
                <a:ln>
                  <a:noFill/>
                </a:ln>
                <a:solidFill>
                  <a:srgbClr val="4D6B5F"/>
                </a:solidFill>
                <a:effectLst/>
                <a:uLnTx/>
                <a:uFillTx/>
                <a:latin typeface="Arial" panose="020B0604020202020204" pitchFamily="34" charset="0"/>
                <a:cs typeface="Arial" panose="020B0604020202020204" pitchFamily="34" charset="0"/>
              </a:rPr>
              <a:t>Lifetime</a:t>
            </a:r>
            <a:r>
              <a:rPr kumimoji="0" sz="1600" b="0" i="0" u="none" strike="noStrike" kern="1200" cap="none" spc="-25" normalizeH="0" baseline="0" noProof="0" dirty="0">
                <a:ln>
                  <a:noFill/>
                </a:ln>
                <a:solidFill>
                  <a:srgbClr val="4D6B5F"/>
                </a:solidFill>
                <a:effectLst/>
                <a:uLnTx/>
                <a:uFillTx/>
                <a:latin typeface="Arial" panose="020B0604020202020204" pitchFamily="34" charset="0"/>
                <a:cs typeface="Arial" panose="020B0604020202020204" pitchFamily="34" charset="0"/>
              </a:rPr>
              <a:t> </a:t>
            </a:r>
            <a:r>
              <a:rPr kumimoji="0" sz="1600" b="0" i="0" u="none" strike="noStrike" kern="1200" cap="none" spc="-5" normalizeH="0" baseline="0" noProof="0" dirty="0">
                <a:ln>
                  <a:noFill/>
                </a:ln>
                <a:solidFill>
                  <a:srgbClr val="4D6B5F"/>
                </a:solidFill>
                <a:effectLst/>
                <a:uLnTx/>
                <a:uFillTx/>
                <a:latin typeface="Arial" panose="020B0604020202020204" pitchFamily="34" charset="0"/>
                <a:cs typeface="Arial" panose="020B0604020202020204" pitchFamily="34" charset="0"/>
              </a:rPr>
              <a:t>Mortgages</a:t>
            </a:r>
            <a:r>
              <a:rPr kumimoji="0" sz="1600" b="0" i="0" u="none" strike="noStrike" kern="1200" cap="none" spc="-20" normalizeH="0" baseline="0" noProof="0" dirty="0">
                <a:ln>
                  <a:noFill/>
                </a:ln>
                <a:solidFill>
                  <a:srgbClr val="4D6B5F"/>
                </a:solidFill>
                <a:effectLst/>
                <a:uLnTx/>
                <a:uFillTx/>
                <a:latin typeface="Arial" panose="020B0604020202020204" pitchFamily="34" charset="0"/>
                <a:cs typeface="Arial" panose="020B0604020202020204" pitchFamily="34" charset="0"/>
              </a:rPr>
              <a:t> </a:t>
            </a:r>
            <a:r>
              <a:rPr kumimoji="0" sz="1600" b="0" i="0" u="none" strike="noStrike" kern="1200" cap="none" spc="-5" normalizeH="0" baseline="0" noProof="0" dirty="0">
                <a:ln>
                  <a:noFill/>
                </a:ln>
                <a:solidFill>
                  <a:srgbClr val="4D6B5F"/>
                </a:solidFill>
                <a:effectLst/>
                <a:uLnTx/>
                <a:uFillTx/>
                <a:latin typeface="Arial" panose="020B0604020202020204" pitchFamily="34" charset="0"/>
                <a:cs typeface="Arial" panose="020B0604020202020204" pitchFamily="34" charset="0"/>
              </a:rPr>
              <a:t>-</a:t>
            </a:r>
            <a:r>
              <a:rPr kumimoji="0" sz="1600" b="0" i="0" u="none" strike="noStrike" kern="1200" cap="none" spc="20" normalizeH="0" baseline="0" noProof="0" dirty="0">
                <a:ln>
                  <a:noFill/>
                </a:ln>
                <a:solidFill>
                  <a:srgbClr val="4D6B5F"/>
                </a:solidFill>
                <a:effectLst/>
                <a:uLnTx/>
                <a:uFillTx/>
                <a:latin typeface="Arial" panose="020B0604020202020204" pitchFamily="34" charset="0"/>
                <a:cs typeface="Arial" panose="020B0604020202020204" pitchFamily="34" charset="0"/>
              </a:rPr>
              <a:t> </a:t>
            </a:r>
            <a:r>
              <a:rPr kumimoji="0" sz="1600" b="0" i="0" u="none" strike="noStrike" kern="1200" cap="none" spc="-5" normalizeH="0" baseline="0" noProof="0" dirty="0">
                <a:ln>
                  <a:noFill/>
                </a:ln>
                <a:solidFill>
                  <a:srgbClr val="4D6B5F"/>
                </a:solidFill>
                <a:effectLst/>
                <a:uLnTx/>
                <a:uFillTx/>
                <a:latin typeface="Arial" panose="020B0604020202020204" pitchFamily="34" charset="0"/>
                <a:cs typeface="Arial" panose="020B0604020202020204" pitchFamily="34" charset="0"/>
              </a:rPr>
              <a:t>Equity</a:t>
            </a:r>
            <a:r>
              <a:rPr kumimoji="0" sz="1600" b="0" i="0" u="none" strike="noStrike" kern="1200" cap="none" spc="-55" normalizeH="0" baseline="0" noProof="0" dirty="0">
                <a:ln>
                  <a:noFill/>
                </a:ln>
                <a:solidFill>
                  <a:srgbClr val="4D6B5F"/>
                </a:solidFill>
                <a:effectLst/>
                <a:uLnTx/>
                <a:uFillTx/>
                <a:latin typeface="Arial" panose="020B0604020202020204" pitchFamily="34" charset="0"/>
                <a:cs typeface="Arial" panose="020B0604020202020204" pitchFamily="34" charset="0"/>
              </a:rPr>
              <a:t> </a:t>
            </a:r>
            <a:r>
              <a:rPr kumimoji="0" sz="1600" b="0" i="0" u="none" strike="noStrike" kern="1200" cap="none" spc="-10" normalizeH="0" baseline="0" noProof="0" dirty="0">
                <a:ln>
                  <a:noFill/>
                </a:ln>
                <a:solidFill>
                  <a:srgbClr val="4D6B5F"/>
                </a:solidFill>
                <a:effectLst/>
                <a:uLnTx/>
                <a:uFillTx/>
                <a:latin typeface="Arial" panose="020B0604020202020204" pitchFamily="34" charset="0"/>
                <a:cs typeface="Arial" panose="020B0604020202020204" pitchFamily="34" charset="0"/>
              </a:rPr>
              <a:t>Release</a:t>
            </a:r>
            <a:r>
              <a:rPr kumimoji="0" sz="1600" b="0" i="0" u="none" strike="noStrike" kern="1200" cap="none" spc="-60" normalizeH="0" baseline="0" noProof="0" dirty="0">
                <a:ln>
                  <a:noFill/>
                </a:ln>
                <a:solidFill>
                  <a:srgbClr val="4D6B5F"/>
                </a:solidFill>
                <a:effectLst/>
                <a:uLnTx/>
                <a:uFillTx/>
                <a:latin typeface="Arial" panose="020B0604020202020204" pitchFamily="34" charset="0"/>
                <a:cs typeface="Arial" panose="020B0604020202020204" pitchFamily="34" charset="0"/>
              </a:rPr>
              <a:t> </a:t>
            </a:r>
            <a:r>
              <a:rPr kumimoji="0" sz="1600" b="0" i="0" u="none" strike="noStrike" kern="1200" cap="none" spc="-5" normalizeH="0" baseline="0" noProof="0" dirty="0">
                <a:ln>
                  <a:noFill/>
                </a:ln>
                <a:solidFill>
                  <a:srgbClr val="4D6B5F"/>
                </a:solidFill>
                <a:effectLst/>
                <a:uLnTx/>
                <a:uFillTx/>
                <a:latin typeface="Arial" panose="020B0604020202020204" pitchFamily="34" charset="0"/>
                <a:cs typeface="Arial" panose="020B0604020202020204" pitchFamily="34" charset="0"/>
              </a:rPr>
              <a:t>&amp; </a:t>
            </a:r>
            <a:r>
              <a:rPr kumimoji="0" sz="1600" b="0" i="0" u="none" strike="noStrike" kern="1200" cap="none" spc="-10" normalizeH="0" baseline="0" noProof="0" dirty="0">
                <a:ln>
                  <a:noFill/>
                </a:ln>
                <a:solidFill>
                  <a:srgbClr val="4D6B5F"/>
                </a:solidFill>
                <a:effectLst/>
                <a:uLnTx/>
                <a:uFillTx/>
                <a:latin typeface="Arial" panose="020B0604020202020204" pitchFamily="34" charset="0"/>
                <a:cs typeface="Arial" panose="020B0604020202020204" pitchFamily="34" charset="0"/>
              </a:rPr>
              <a:t>RIO's</a:t>
            </a:r>
            <a:endParaRPr kumimoji="0" sz="1600" b="0" i="0" u="none" strike="noStrike" kern="1200" cap="none" spc="0" normalizeH="0" baseline="0" noProof="0" dirty="0">
              <a:ln>
                <a:noFill/>
              </a:ln>
              <a:solidFill>
                <a:srgbClr val="4D6B5F"/>
              </a:solidFill>
              <a:effectLst/>
              <a:uLnTx/>
              <a:uFillTx/>
              <a:latin typeface="Arial" panose="020B0604020202020204" pitchFamily="34" charset="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
                <a:srgbClr val="7D7D7D"/>
              </a:buClr>
              <a:buSzTx/>
              <a:tabLst/>
              <a:defRPr/>
            </a:pPr>
            <a:endParaRPr kumimoji="0" sz="1600" b="0" i="0" u="none" strike="noStrike" kern="1200" cap="none" spc="0" normalizeH="0" baseline="0" noProof="0" dirty="0">
              <a:ln>
                <a:noFill/>
              </a:ln>
              <a:solidFill>
                <a:srgbClr val="4D6B5F"/>
              </a:solidFill>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BD54DB44-65ED-E662-03E5-17C81107BDFA}"/>
              </a:ext>
            </a:extLst>
          </p:cNvPr>
          <p:cNvGrpSpPr/>
          <p:nvPr/>
        </p:nvGrpSpPr>
        <p:grpSpPr>
          <a:xfrm>
            <a:off x="0" y="-4824"/>
            <a:ext cx="12192000" cy="1428185"/>
            <a:chOff x="0" y="-4824"/>
            <a:chExt cx="12192000" cy="1428185"/>
          </a:xfrm>
        </p:grpSpPr>
        <p:sp>
          <p:nvSpPr>
            <p:cNvPr id="10" name="Rectangle 9">
              <a:extLst>
                <a:ext uri="{FF2B5EF4-FFF2-40B4-BE49-F238E27FC236}">
                  <a16:creationId xmlns:a16="http://schemas.microsoft.com/office/drawing/2014/main" id="{04C4DF06-9039-AAB6-7569-DB88F14CDC4E}"/>
                </a:ext>
              </a:extLst>
            </p:cNvPr>
            <p:cNvSpPr/>
            <p:nvPr/>
          </p:nvSpPr>
          <p:spPr>
            <a:xfrm>
              <a:off x="0" y="-4824"/>
              <a:ext cx="12192000" cy="746946"/>
            </a:xfrm>
            <a:prstGeom prst="rect">
              <a:avLst/>
            </a:prstGeom>
            <a:solidFill>
              <a:srgbClr val="293963"/>
            </a:solidFill>
            <a:ln>
              <a:solidFill>
                <a:srgbClr val="2939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9632F53C-B51A-147C-71F1-86402CFC83E2}"/>
                </a:ext>
              </a:extLst>
            </p:cNvPr>
            <p:cNvSpPr/>
            <p:nvPr/>
          </p:nvSpPr>
          <p:spPr>
            <a:xfrm>
              <a:off x="10011862" y="261431"/>
              <a:ext cx="1053703" cy="9613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97B46171-401F-36C4-87C3-41E949BE7B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88556" y="475867"/>
              <a:ext cx="1700314" cy="947494"/>
            </a:xfrm>
            <a:prstGeom prst="rect">
              <a:avLst/>
            </a:prstGeom>
          </p:spPr>
        </p:pic>
      </p:grpSp>
    </p:spTree>
    <p:extLst>
      <p:ext uri="{BB962C8B-B14F-4D97-AF65-F5344CB8AC3E}">
        <p14:creationId xmlns:p14="http://schemas.microsoft.com/office/powerpoint/2010/main" val="2437751042"/>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9720FDC-D64A-5ED7-50A7-79D52DCC15CE}"/>
              </a:ext>
            </a:extLst>
          </p:cNvPr>
          <p:cNvSpPr txBox="1">
            <a:spLocks/>
          </p:cNvSpPr>
          <p:nvPr/>
        </p:nvSpPr>
        <p:spPr>
          <a:xfrm>
            <a:off x="403209" y="1082649"/>
            <a:ext cx="8740791" cy="125306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GB" sz="3600">
                <a:solidFill>
                  <a:srgbClr val="293963"/>
                </a:solidFill>
                <a:latin typeface="Nexa" panose="02000000000000000000" pitchFamily="50" charset="0"/>
              </a:rPr>
              <a:t>CC&amp;A Services – Mortgage Advice</a:t>
            </a:r>
          </a:p>
        </p:txBody>
      </p:sp>
      <p:grpSp>
        <p:nvGrpSpPr>
          <p:cNvPr id="7" name="Group 6">
            <a:extLst>
              <a:ext uri="{FF2B5EF4-FFF2-40B4-BE49-F238E27FC236}">
                <a16:creationId xmlns:a16="http://schemas.microsoft.com/office/drawing/2014/main" id="{F6607BD3-F023-FCAD-7FC1-3CC3AB3C7385}"/>
              </a:ext>
            </a:extLst>
          </p:cNvPr>
          <p:cNvGrpSpPr/>
          <p:nvPr/>
        </p:nvGrpSpPr>
        <p:grpSpPr>
          <a:xfrm>
            <a:off x="0" y="-4824"/>
            <a:ext cx="12192000" cy="1428185"/>
            <a:chOff x="0" y="-4824"/>
            <a:chExt cx="12192000" cy="1428185"/>
          </a:xfrm>
        </p:grpSpPr>
        <p:sp>
          <p:nvSpPr>
            <p:cNvPr id="8" name="Rectangle 7">
              <a:extLst>
                <a:ext uri="{FF2B5EF4-FFF2-40B4-BE49-F238E27FC236}">
                  <a16:creationId xmlns:a16="http://schemas.microsoft.com/office/drawing/2014/main" id="{3A3C554A-6EFC-ED1D-41F5-8F6B0C9EE924}"/>
                </a:ext>
              </a:extLst>
            </p:cNvPr>
            <p:cNvSpPr/>
            <p:nvPr/>
          </p:nvSpPr>
          <p:spPr>
            <a:xfrm>
              <a:off x="0" y="-4824"/>
              <a:ext cx="12192000" cy="746946"/>
            </a:xfrm>
            <a:prstGeom prst="rect">
              <a:avLst/>
            </a:prstGeom>
            <a:solidFill>
              <a:srgbClr val="293963"/>
            </a:solidFill>
            <a:ln>
              <a:solidFill>
                <a:srgbClr val="2939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2A683D7C-1242-04C8-5E07-A18A3DFB26A6}"/>
                </a:ext>
              </a:extLst>
            </p:cNvPr>
            <p:cNvSpPr/>
            <p:nvPr/>
          </p:nvSpPr>
          <p:spPr>
            <a:xfrm>
              <a:off x="10011862" y="261431"/>
              <a:ext cx="1053703" cy="9613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A7CF6748-B4E4-0ABF-2F2E-F5ADF2061A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8556" y="475867"/>
              <a:ext cx="1700314" cy="947494"/>
            </a:xfrm>
            <a:prstGeom prst="rect">
              <a:avLst/>
            </a:prstGeom>
          </p:spPr>
        </p:pic>
      </p:grpSp>
      <p:pic>
        <p:nvPicPr>
          <p:cNvPr id="14" name="Picture 13">
            <a:extLst>
              <a:ext uri="{FF2B5EF4-FFF2-40B4-BE49-F238E27FC236}">
                <a16:creationId xmlns:a16="http://schemas.microsoft.com/office/drawing/2014/main" id="{0836C2B1-B265-E7C1-7C51-77E078958A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229" y="4237082"/>
            <a:ext cx="6696813" cy="2405788"/>
          </a:xfrm>
          <a:prstGeom prst="rect">
            <a:avLst/>
          </a:prstGeom>
        </p:spPr>
      </p:pic>
      <p:pic>
        <p:nvPicPr>
          <p:cNvPr id="17" name="object 11">
            <a:extLst>
              <a:ext uri="{FF2B5EF4-FFF2-40B4-BE49-F238E27FC236}">
                <a16:creationId xmlns:a16="http://schemas.microsoft.com/office/drawing/2014/main" id="{448D0B0B-103D-345D-5E14-6622551988A8}"/>
              </a:ext>
            </a:extLst>
          </p:cNvPr>
          <p:cNvPicPr/>
          <p:nvPr/>
        </p:nvPicPr>
        <p:blipFill rotWithShape="1">
          <a:blip r:embed="rId5" cstate="print"/>
          <a:srcRect t="21810"/>
          <a:stretch/>
        </p:blipFill>
        <p:spPr>
          <a:xfrm>
            <a:off x="8729062" y="3883004"/>
            <a:ext cx="3120806" cy="2405788"/>
          </a:xfrm>
          <a:prstGeom prst="rect">
            <a:avLst/>
          </a:prstGeom>
        </p:spPr>
      </p:pic>
      <p:sp>
        <p:nvSpPr>
          <p:cNvPr id="18" name="object 3">
            <a:extLst>
              <a:ext uri="{FF2B5EF4-FFF2-40B4-BE49-F238E27FC236}">
                <a16:creationId xmlns:a16="http://schemas.microsoft.com/office/drawing/2014/main" id="{CDE78ED1-F7AE-F91D-5898-A138DD93E574}"/>
              </a:ext>
            </a:extLst>
          </p:cNvPr>
          <p:cNvSpPr txBox="1"/>
          <p:nvPr/>
        </p:nvSpPr>
        <p:spPr>
          <a:xfrm>
            <a:off x="872228" y="1760681"/>
            <a:ext cx="10516641" cy="1697901"/>
          </a:xfrm>
          <a:prstGeom prst="rect">
            <a:avLst/>
          </a:prstGeom>
        </p:spPr>
        <p:txBody>
          <a:bodyPr vert="horz" wrap="square" lIns="0" tIns="119380" rIns="0" bIns="0" rtlCol="0">
            <a:spAutoFit/>
          </a:bodyPr>
          <a:lstStyle>
            <a:defPPr>
              <a:defRPr lang="en-US"/>
            </a:defPPr>
            <a:lvl1pPr marL="184150" indent="-172085">
              <a:lnSpc>
                <a:spcPct val="150000"/>
              </a:lnSpc>
              <a:spcBef>
                <a:spcPts val="940"/>
              </a:spcBef>
              <a:buClr>
                <a:srgbClr val="37788D"/>
              </a:buClr>
              <a:buFont typeface="Arial" panose="020B0604020202020204" pitchFamily="34" charset="0"/>
              <a:buChar char="•"/>
              <a:tabLst>
                <a:tab pos="184785" algn="l"/>
              </a:tabLst>
              <a:defRPr>
                <a:solidFill>
                  <a:srgbClr val="7D7D7D"/>
                </a:solidFill>
                <a:cs typeface="Arial"/>
              </a:defRPr>
            </a:lvl1pPr>
            <a:lvl2pPr marL="641350" lvl="1" indent="-172720">
              <a:lnSpc>
                <a:spcPct val="100000"/>
              </a:lnSpc>
              <a:spcBef>
                <a:spcPts val="840"/>
              </a:spcBef>
              <a:buClr>
                <a:srgbClr val="37788D"/>
              </a:buClr>
              <a:buChar char="•"/>
              <a:tabLst>
                <a:tab pos="641985" algn="l"/>
              </a:tabLst>
              <a:defRPr>
                <a:solidFill>
                  <a:srgbClr val="7E7E7E"/>
                </a:solidFill>
                <a:cs typeface="Arial"/>
              </a:defRPr>
            </a:lvl2pPr>
            <a:lvl3pPr marL="1098550" lvl="2" indent="-172720">
              <a:lnSpc>
                <a:spcPct val="100000"/>
              </a:lnSpc>
              <a:spcBef>
                <a:spcPts val="840"/>
              </a:spcBef>
              <a:buClr>
                <a:srgbClr val="37788D"/>
              </a:buClr>
              <a:buChar char="•"/>
              <a:tabLst>
                <a:tab pos="1099185" algn="l"/>
              </a:tabLst>
              <a:defRPr spc="-10">
                <a:solidFill>
                  <a:srgbClr val="7E7E7E"/>
                </a:solidFill>
                <a:cs typeface="Arial"/>
              </a:defRPr>
            </a:lvl3pPr>
          </a:lstStyle>
          <a:p>
            <a:r>
              <a:rPr sz="1600" dirty="0">
                <a:solidFill>
                  <a:srgbClr val="4D6B5F"/>
                </a:solidFill>
                <a:latin typeface="Arial" panose="020B0604020202020204" pitchFamily="34" charset="0"/>
                <a:cs typeface="Arial" panose="020B0604020202020204" pitchFamily="34" charset="0"/>
              </a:rPr>
              <a:t>Virtual 30min meetings</a:t>
            </a:r>
            <a:r>
              <a:rPr lang="en-GB" sz="1600" dirty="0">
                <a:solidFill>
                  <a:srgbClr val="4D6B5F"/>
                </a:solidFill>
                <a:latin typeface="Arial" panose="020B0604020202020204" pitchFamily="34" charset="0"/>
                <a:cs typeface="Arial" panose="020B0604020202020204" pitchFamily="34" charset="0"/>
              </a:rPr>
              <a:t> with a dedicated Adviser</a:t>
            </a:r>
            <a:r>
              <a:rPr sz="1600" dirty="0">
                <a:solidFill>
                  <a:srgbClr val="4D6B5F"/>
                </a:solidFill>
                <a:latin typeface="Arial" panose="020B0604020202020204" pitchFamily="34" charset="0"/>
                <a:cs typeface="Arial" panose="020B0604020202020204" pitchFamily="34" charset="0"/>
              </a:rPr>
              <a:t> - Pre-Bookable any time and date to suit</a:t>
            </a:r>
          </a:p>
          <a:p>
            <a:r>
              <a:rPr sz="1600" dirty="0">
                <a:solidFill>
                  <a:srgbClr val="4D6B5F"/>
                </a:solidFill>
                <a:latin typeface="Arial" panose="020B0604020202020204" pitchFamily="34" charset="0"/>
                <a:cs typeface="Arial" panose="020B0604020202020204" pitchFamily="34" charset="0"/>
              </a:rPr>
              <a:t>8am to 8pm Mon-</a:t>
            </a:r>
            <a:r>
              <a:rPr lang="en-GB" sz="1600" dirty="0">
                <a:solidFill>
                  <a:srgbClr val="4D6B5F"/>
                </a:solidFill>
                <a:latin typeface="Arial" panose="020B0604020202020204" pitchFamily="34" charset="0"/>
                <a:cs typeface="Arial" panose="020B0604020202020204" pitchFamily="34" charset="0"/>
              </a:rPr>
              <a:t>Fri, </a:t>
            </a:r>
            <a:r>
              <a:rPr sz="1600" dirty="0">
                <a:solidFill>
                  <a:srgbClr val="4D6B5F"/>
                </a:solidFill>
                <a:latin typeface="Arial" panose="020B0604020202020204" pitchFamily="34" charset="0"/>
                <a:cs typeface="Arial" panose="020B0604020202020204" pitchFamily="34" charset="0"/>
              </a:rPr>
              <a:t>Sat 9am to 6pm</a:t>
            </a:r>
          </a:p>
          <a:p>
            <a:pPr>
              <a:lnSpc>
                <a:spcPct val="100000"/>
              </a:lnSpc>
            </a:pPr>
            <a:r>
              <a:rPr sz="1600" dirty="0">
                <a:solidFill>
                  <a:srgbClr val="4D6B5F"/>
                </a:solidFill>
                <a:latin typeface="Arial" panose="020B0604020202020204" pitchFamily="34" charset="0"/>
                <a:cs typeface="Arial" panose="020B0604020202020204" pitchFamily="34" charset="0"/>
              </a:rPr>
              <a:t>Meetings hosted on our own custom built platform – totally secure and requiring no account set up or footprint left</a:t>
            </a:r>
            <a:endParaRPr lang="en-GB" sz="1600" dirty="0">
              <a:solidFill>
                <a:srgbClr val="4D6B5F"/>
              </a:solidFill>
              <a:latin typeface="Arial" panose="020B0604020202020204" pitchFamily="34" charset="0"/>
              <a:cs typeface="Arial" panose="020B0604020202020204" pitchFamily="34" charset="0"/>
            </a:endParaRPr>
          </a:p>
          <a:p>
            <a:pPr>
              <a:lnSpc>
                <a:spcPct val="100000"/>
              </a:lnSpc>
            </a:pPr>
            <a:r>
              <a:rPr sz="1600" dirty="0">
                <a:solidFill>
                  <a:srgbClr val="4D6B5F"/>
                </a:solidFill>
                <a:latin typeface="Arial" panose="020B0604020202020204" pitchFamily="34" charset="0"/>
                <a:cs typeface="Arial" panose="020B0604020202020204" pitchFamily="34" charset="0"/>
              </a:rPr>
              <a:t>All bookings handled via a dedicated booking site</a:t>
            </a:r>
            <a:r>
              <a:rPr lang="en-GB" sz="1600" dirty="0">
                <a:solidFill>
                  <a:srgbClr val="4D6B5F"/>
                </a:solidFill>
                <a:latin typeface="Arial" panose="020B0604020202020204" pitchFamily="34" charset="0"/>
                <a:cs typeface="Arial" panose="020B0604020202020204" pitchFamily="34" charset="0"/>
              </a:rPr>
              <a:t>: </a:t>
            </a:r>
            <a:r>
              <a:rPr lang="en-GB" sz="1600" dirty="0">
                <a:solidFill>
                  <a:srgbClr val="4D6B5F"/>
                </a:solidFill>
                <a:latin typeface="Arial" panose="020B0604020202020204" pitchFamily="34" charset="0"/>
                <a:cs typeface="Arial" panose="020B0604020202020204" pitchFamily="34" charset="0"/>
                <a:hlinkClick r:id="rId6"/>
              </a:rPr>
              <a:t>www.ccameron.co.uk/sample</a:t>
            </a:r>
            <a:r>
              <a:rPr lang="en-GB" sz="1600" dirty="0">
                <a:solidFill>
                  <a:srgbClr val="4D6B5F"/>
                </a:solidFill>
                <a:latin typeface="Arial" panose="020B0604020202020204" pitchFamily="34" charset="0"/>
                <a:cs typeface="Arial" panose="020B0604020202020204" pitchFamily="34" charset="0"/>
              </a:rPr>
              <a:t> </a:t>
            </a:r>
            <a:endParaRPr sz="1600" dirty="0">
              <a:solidFill>
                <a:srgbClr val="4D6B5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7578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10A09EE-DF61-A538-A105-8B8518FDC064}"/>
              </a:ext>
            </a:extLst>
          </p:cNvPr>
          <p:cNvPicPr>
            <a:picLocks noChangeAspect="1"/>
          </p:cNvPicPr>
          <p:nvPr/>
        </p:nvPicPr>
        <p:blipFill rotWithShape="1">
          <a:blip r:embed="rId2">
            <a:extLst>
              <a:ext uri="{28A0092B-C50C-407E-A947-70E740481C1C}">
                <a14:useLocalDpi xmlns:a14="http://schemas.microsoft.com/office/drawing/2010/main" val="0"/>
              </a:ext>
            </a:extLst>
          </a:blip>
          <a:srcRect b="11779"/>
          <a:stretch/>
        </p:blipFill>
        <p:spPr>
          <a:xfrm>
            <a:off x="870827" y="4113072"/>
            <a:ext cx="4085533" cy="2485585"/>
          </a:xfrm>
          <a:prstGeom prst="rect">
            <a:avLst/>
          </a:prstGeom>
          <a:effectLst>
            <a:outerShdw blurRad="50800" dist="50800" dir="4200000" sx="103000" sy="103000" algn="ctr" rotWithShape="0">
              <a:srgbClr val="000000">
                <a:alpha val="20000"/>
              </a:srgbClr>
            </a:outerShdw>
          </a:effectLst>
        </p:spPr>
      </p:pic>
      <p:sp>
        <p:nvSpPr>
          <p:cNvPr id="4" name="Text Placeholder 3">
            <a:extLst>
              <a:ext uri="{FF2B5EF4-FFF2-40B4-BE49-F238E27FC236}">
                <a16:creationId xmlns:a16="http://schemas.microsoft.com/office/drawing/2014/main" id="{98E1E559-FD91-12CA-5EA1-7EB66212659B}"/>
              </a:ext>
            </a:extLst>
          </p:cNvPr>
          <p:cNvSpPr>
            <a:spLocks noGrp="1"/>
          </p:cNvSpPr>
          <p:nvPr>
            <p:ph type="body" sz="half" idx="2"/>
          </p:nvPr>
        </p:nvSpPr>
        <p:spPr>
          <a:xfrm>
            <a:off x="1371600" y="1493303"/>
            <a:ext cx="5797765" cy="2364750"/>
          </a:xfrm>
        </p:spPr>
        <p:txBody>
          <a:bodyPr vert="horz" wrap="square" lIns="0" tIns="12700" rIns="0" bIns="0" rtlCol="0">
            <a:spAutoFit/>
          </a:bodyPr>
          <a:lstStyle/>
          <a:p>
            <a:pPr>
              <a:lnSpc>
                <a:spcPct val="150000"/>
              </a:lnSpc>
              <a:spcBef>
                <a:spcPts val="100"/>
              </a:spcBef>
            </a:pPr>
            <a:r>
              <a:rPr lang="en-GB" sz="2000" u="none">
                <a:solidFill>
                  <a:srgbClr val="4D6B5F"/>
                </a:solidFill>
                <a:latin typeface="Nexa-Bold" panose="02000000000000000000" pitchFamily="50" charset="0"/>
                <a:cs typeface="Arial" panose="020B0604020202020204" pitchFamily="34" charset="0"/>
              </a:rPr>
              <a:t>Educational content is delivered via:</a:t>
            </a:r>
          </a:p>
          <a:p>
            <a:pPr>
              <a:lnSpc>
                <a:spcPct val="150000"/>
              </a:lnSpc>
              <a:spcBef>
                <a:spcPts val="100"/>
              </a:spcBef>
            </a:pPr>
            <a:endParaRPr lang="en-GB" sz="1400" u="none">
              <a:solidFill>
                <a:srgbClr val="4D6B5F"/>
              </a:solidFill>
              <a:latin typeface="Nexa-Bold" panose="02000000000000000000" pitchFamily="50" charset="0"/>
              <a:cs typeface="Arial" panose="020B0604020202020204" pitchFamily="34" charset="0"/>
            </a:endParaRPr>
          </a:p>
          <a:p>
            <a:pPr marL="285750" indent="-285750">
              <a:lnSpc>
                <a:spcPct val="100000"/>
              </a:lnSpc>
              <a:spcBef>
                <a:spcPts val="100"/>
              </a:spcBef>
              <a:buClr>
                <a:srgbClr val="37788D"/>
              </a:buClr>
              <a:buFont typeface="Arial" panose="020B0604020202020204" pitchFamily="34" charset="0"/>
              <a:buChar char="•"/>
            </a:pPr>
            <a:r>
              <a:rPr lang="en-GB" u="none">
                <a:solidFill>
                  <a:srgbClr val="4D6B5F"/>
                </a:solidFill>
                <a:latin typeface="Arial" panose="020B0604020202020204" pitchFamily="34" charset="0"/>
                <a:cs typeface="Arial" panose="020B0604020202020204" pitchFamily="34" charset="0"/>
              </a:rPr>
              <a:t>Explainer Videos</a:t>
            </a:r>
          </a:p>
          <a:p>
            <a:pPr marL="285750" indent="-285750">
              <a:lnSpc>
                <a:spcPct val="100000"/>
              </a:lnSpc>
              <a:spcBef>
                <a:spcPts val="100"/>
              </a:spcBef>
              <a:buClr>
                <a:srgbClr val="37788D"/>
              </a:buClr>
              <a:buFont typeface="Arial" panose="020B0604020202020204" pitchFamily="34" charset="0"/>
              <a:buChar char="•"/>
            </a:pPr>
            <a:r>
              <a:rPr lang="en-GB" u="none">
                <a:solidFill>
                  <a:srgbClr val="4D6B5F"/>
                </a:solidFill>
                <a:latin typeface="Arial" panose="020B0604020202020204" pitchFamily="34" charset="0"/>
                <a:cs typeface="Arial" panose="020B0604020202020204" pitchFamily="34" charset="0"/>
              </a:rPr>
              <a:t>Recorded Webinars</a:t>
            </a:r>
          </a:p>
          <a:p>
            <a:pPr marL="285750" indent="-285750">
              <a:lnSpc>
                <a:spcPct val="100000"/>
              </a:lnSpc>
              <a:spcBef>
                <a:spcPts val="100"/>
              </a:spcBef>
              <a:buClr>
                <a:srgbClr val="37788D"/>
              </a:buClr>
              <a:buFont typeface="Arial" panose="020B0604020202020204" pitchFamily="34" charset="0"/>
              <a:buChar char="•"/>
            </a:pPr>
            <a:r>
              <a:rPr lang="en-GB" u="none">
                <a:solidFill>
                  <a:srgbClr val="4D6B5F"/>
                </a:solidFill>
                <a:latin typeface="Arial" panose="020B0604020202020204" pitchFamily="34" charset="0"/>
                <a:cs typeface="Arial" panose="020B0604020202020204" pitchFamily="34" charset="0"/>
              </a:rPr>
              <a:t>Monthly Newsletters &amp; Topical Articles</a:t>
            </a:r>
          </a:p>
          <a:p>
            <a:pPr marL="285750" indent="-285750">
              <a:lnSpc>
                <a:spcPct val="100000"/>
              </a:lnSpc>
              <a:spcBef>
                <a:spcPts val="100"/>
              </a:spcBef>
              <a:buClr>
                <a:srgbClr val="37788D"/>
              </a:buClr>
              <a:buFont typeface="Arial" panose="020B0604020202020204" pitchFamily="34" charset="0"/>
              <a:buChar char="•"/>
            </a:pPr>
            <a:r>
              <a:rPr lang="en-GB" u="none">
                <a:solidFill>
                  <a:srgbClr val="4D6B5F"/>
                </a:solidFill>
                <a:latin typeface="Arial" panose="020B0604020202020204" pitchFamily="34" charset="0"/>
                <a:cs typeface="Arial" panose="020B0604020202020204" pitchFamily="34" charset="0"/>
              </a:rPr>
              <a:t>Blogs &amp; Podcasts</a:t>
            </a:r>
          </a:p>
          <a:p>
            <a:pPr marL="285750" indent="-285750">
              <a:lnSpc>
                <a:spcPct val="100000"/>
              </a:lnSpc>
              <a:spcBef>
                <a:spcPts val="100"/>
              </a:spcBef>
              <a:buClr>
                <a:srgbClr val="37788D"/>
              </a:buClr>
              <a:buFont typeface="Arial" panose="020B0604020202020204" pitchFamily="34" charset="0"/>
              <a:buChar char="•"/>
            </a:pPr>
            <a:r>
              <a:rPr lang="en-GB" u="none">
                <a:solidFill>
                  <a:srgbClr val="4D6B5F"/>
                </a:solidFill>
                <a:latin typeface="Arial" panose="020B0604020202020204" pitchFamily="34" charset="0"/>
                <a:cs typeface="Arial" panose="020B0604020202020204" pitchFamily="34" charset="0"/>
              </a:rPr>
              <a:t>FAQ Series Videos</a:t>
            </a:r>
          </a:p>
          <a:p>
            <a:pPr marL="285750" indent="-285750">
              <a:lnSpc>
                <a:spcPct val="100000"/>
              </a:lnSpc>
              <a:spcBef>
                <a:spcPts val="100"/>
              </a:spcBef>
              <a:buClr>
                <a:srgbClr val="37788D"/>
              </a:buClr>
              <a:buFont typeface="Arial" panose="020B0604020202020204" pitchFamily="34" charset="0"/>
              <a:buChar char="•"/>
            </a:pPr>
            <a:r>
              <a:rPr lang="en-GB" u="none">
                <a:solidFill>
                  <a:srgbClr val="4D6B5F"/>
                </a:solidFill>
                <a:latin typeface="Arial" panose="020B0604020202020204" pitchFamily="34" charset="0"/>
                <a:cs typeface="Arial" panose="020B0604020202020204" pitchFamily="34" charset="0"/>
              </a:rPr>
              <a:t>LinkedIn and Twitter Feed</a:t>
            </a:r>
          </a:p>
        </p:txBody>
      </p:sp>
      <p:sp>
        <p:nvSpPr>
          <p:cNvPr id="6" name="Title 1">
            <a:extLst>
              <a:ext uri="{FF2B5EF4-FFF2-40B4-BE49-F238E27FC236}">
                <a16:creationId xmlns:a16="http://schemas.microsoft.com/office/drawing/2014/main" id="{19720FDC-D64A-5ED7-50A7-79D52DCC15CE}"/>
              </a:ext>
            </a:extLst>
          </p:cNvPr>
          <p:cNvSpPr txBox="1">
            <a:spLocks/>
          </p:cNvSpPr>
          <p:nvPr/>
        </p:nvSpPr>
        <p:spPr>
          <a:xfrm>
            <a:off x="511712" y="969657"/>
            <a:ext cx="5584288" cy="125306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GB" sz="3600">
                <a:solidFill>
                  <a:srgbClr val="293963"/>
                </a:solidFill>
                <a:latin typeface="Nexa" panose="02000000000000000000" pitchFamily="50" charset="0"/>
              </a:rPr>
              <a:t>Digital Resources</a:t>
            </a:r>
          </a:p>
        </p:txBody>
      </p:sp>
      <p:grpSp>
        <p:nvGrpSpPr>
          <p:cNvPr id="7" name="Group 6">
            <a:extLst>
              <a:ext uri="{FF2B5EF4-FFF2-40B4-BE49-F238E27FC236}">
                <a16:creationId xmlns:a16="http://schemas.microsoft.com/office/drawing/2014/main" id="{8DDD8A09-A395-E60C-A51C-77C3EE8BEACB}"/>
              </a:ext>
            </a:extLst>
          </p:cNvPr>
          <p:cNvGrpSpPr/>
          <p:nvPr/>
        </p:nvGrpSpPr>
        <p:grpSpPr>
          <a:xfrm>
            <a:off x="0" y="-4824"/>
            <a:ext cx="12192000" cy="1428185"/>
            <a:chOff x="0" y="-4824"/>
            <a:chExt cx="12192000" cy="1428185"/>
          </a:xfrm>
        </p:grpSpPr>
        <p:sp>
          <p:nvSpPr>
            <p:cNvPr id="8" name="Rectangle 7">
              <a:extLst>
                <a:ext uri="{FF2B5EF4-FFF2-40B4-BE49-F238E27FC236}">
                  <a16:creationId xmlns:a16="http://schemas.microsoft.com/office/drawing/2014/main" id="{EDE589AF-D1DB-462B-C2A8-38FC5768F5A6}"/>
                </a:ext>
              </a:extLst>
            </p:cNvPr>
            <p:cNvSpPr/>
            <p:nvPr/>
          </p:nvSpPr>
          <p:spPr>
            <a:xfrm>
              <a:off x="0" y="-4824"/>
              <a:ext cx="12192000" cy="746946"/>
            </a:xfrm>
            <a:prstGeom prst="rect">
              <a:avLst/>
            </a:prstGeom>
            <a:solidFill>
              <a:srgbClr val="293963"/>
            </a:solidFill>
            <a:ln>
              <a:solidFill>
                <a:srgbClr val="2939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00FA8C48-ADE7-8AAA-7699-AEA9DE20C75A}"/>
                </a:ext>
              </a:extLst>
            </p:cNvPr>
            <p:cNvSpPr/>
            <p:nvPr/>
          </p:nvSpPr>
          <p:spPr>
            <a:xfrm>
              <a:off x="10011862" y="261431"/>
              <a:ext cx="1053703" cy="9613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6ED3C40A-B852-76FD-EC16-A743323042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8556" y="475867"/>
              <a:ext cx="1700314" cy="947494"/>
            </a:xfrm>
            <a:prstGeom prst="rect">
              <a:avLst/>
            </a:prstGeom>
          </p:spPr>
        </p:pic>
      </p:grpSp>
      <p:pic>
        <p:nvPicPr>
          <p:cNvPr id="11" name="Picture 10">
            <a:extLst>
              <a:ext uri="{FF2B5EF4-FFF2-40B4-BE49-F238E27FC236}">
                <a16:creationId xmlns:a16="http://schemas.microsoft.com/office/drawing/2014/main" id="{0E71906C-78DC-1D25-5651-E4ABA56682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5110" y="1596190"/>
            <a:ext cx="3164463" cy="3510990"/>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D341C992-6D5B-2D81-294C-4E36CBA737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7008" y="2819400"/>
            <a:ext cx="2881705" cy="3004679"/>
          </a:xfrm>
          <a:prstGeom prst="rect">
            <a:avLst/>
          </a:prstGeom>
          <a:ln>
            <a:noFill/>
          </a:ln>
          <a:effectLst>
            <a:outerShdw blurRad="292100" dist="139700" dir="2700000" algn="tl" rotWithShape="0">
              <a:srgbClr val="333333">
                <a:alpha val="65000"/>
              </a:srgbClr>
            </a:outerShdw>
          </a:effectLst>
        </p:spPr>
      </p:pic>
      <p:sp>
        <p:nvSpPr>
          <p:cNvPr id="17" name="Rectangle 16">
            <a:extLst>
              <a:ext uri="{FF2B5EF4-FFF2-40B4-BE49-F238E27FC236}">
                <a16:creationId xmlns:a16="http://schemas.microsoft.com/office/drawing/2014/main" id="{338C9CB6-D3C0-2771-5ABF-6D49F43ABDB8}"/>
              </a:ext>
            </a:extLst>
          </p:cNvPr>
          <p:cNvSpPr/>
          <p:nvPr/>
        </p:nvSpPr>
        <p:spPr>
          <a:xfrm>
            <a:off x="315180" y="5638800"/>
            <a:ext cx="3304095" cy="1104900"/>
          </a:xfrm>
          <a:prstGeom prst="rect">
            <a:avLst/>
          </a:prstGeom>
          <a:solidFill>
            <a:srgbClr val="FCEBD7"/>
          </a:solidFill>
          <a:ln w="3175">
            <a:solidFill>
              <a:srgbClr val="2939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rgbClr val="4D6B5F"/>
                </a:solidFill>
                <a:latin typeface="Arial" panose="020B0604020202020204" pitchFamily="34" charset="0"/>
                <a:cs typeface="Arial" panose="020B0604020202020204" pitchFamily="34" charset="0"/>
              </a:rPr>
              <a:t>Use</a:t>
            </a:r>
            <a:r>
              <a:rPr lang="en-GB" sz="1200" spc="-40">
                <a:solidFill>
                  <a:srgbClr val="4D6B5F"/>
                </a:solidFill>
                <a:latin typeface="Arial" panose="020B0604020202020204" pitchFamily="34" charset="0"/>
                <a:cs typeface="Arial" panose="020B0604020202020204" pitchFamily="34" charset="0"/>
              </a:rPr>
              <a:t> </a:t>
            </a:r>
            <a:r>
              <a:rPr lang="en-GB" sz="1200">
                <a:solidFill>
                  <a:srgbClr val="4D6B5F"/>
                </a:solidFill>
                <a:latin typeface="Arial" panose="020B0604020202020204" pitchFamily="34" charset="0"/>
                <a:cs typeface="Arial" panose="020B0604020202020204" pitchFamily="34" charset="0"/>
              </a:rPr>
              <a:t>our</a:t>
            </a:r>
            <a:r>
              <a:rPr lang="en-GB" sz="1200" spc="-45">
                <a:solidFill>
                  <a:srgbClr val="4D6B5F"/>
                </a:solidFill>
                <a:latin typeface="Arial" panose="020B0604020202020204" pitchFamily="34" charset="0"/>
                <a:cs typeface="Arial" panose="020B0604020202020204" pitchFamily="34" charset="0"/>
              </a:rPr>
              <a:t> </a:t>
            </a:r>
            <a:r>
              <a:rPr lang="en-GB" sz="1200">
                <a:solidFill>
                  <a:srgbClr val="4D6B5F"/>
                </a:solidFill>
                <a:latin typeface="Arial" panose="020B0604020202020204" pitchFamily="34" charset="0"/>
                <a:cs typeface="Arial" panose="020B0604020202020204" pitchFamily="34" charset="0"/>
              </a:rPr>
              <a:t>Digital</a:t>
            </a:r>
            <a:r>
              <a:rPr lang="en-GB" sz="1200" spc="-45">
                <a:solidFill>
                  <a:srgbClr val="4D6B5F"/>
                </a:solidFill>
                <a:latin typeface="Arial" panose="020B0604020202020204" pitchFamily="34" charset="0"/>
                <a:cs typeface="Arial" panose="020B0604020202020204" pitchFamily="34" charset="0"/>
              </a:rPr>
              <a:t> </a:t>
            </a:r>
            <a:r>
              <a:rPr lang="en-GB" sz="1200">
                <a:solidFill>
                  <a:srgbClr val="4D6B5F"/>
                </a:solidFill>
                <a:latin typeface="Arial" panose="020B0604020202020204" pitchFamily="34" charset="0"/>
                <a:cs typeface="Arial" panose="020B0604020202020204" pitchFamily="34" charset="0"/>
              </a:rPr>
              <a:t>Mortgage</a:t>
            </a:r>
            <a:r>
              <a:rPr lang="en-GB" sz="1200" spc="-60">
                <a:solidFill>
                  <a:srgbClr val="4D6B5F"/>
                </a:solidFill>
                <a:latin typeface="Arial" panose="020B0604020202020204" pitchFamily="34" charset="0"/>
                <a:cs typeface="Arial" panose="020B0604020202020204" pitchFamily="34" charset="0"/>
              </a:rPr>
              <a:t> </a:t>
            </a:r>
            <a:r>
              <a:rPr lang="en-GB" sz="1200">
                <a:solidFill>
                  <a:srgbClr val="4D6B5F"/>
                </a:solidFill>
                <a:latin typeface="Arial" panose="020B0604020202020204" pitchFamily="34" charset="0"/>
                <a:cs typeface="Arial" panose="020B0604020202020204" pitchFamily="34" charset="0"/>
              </a:rPr>
              <a:t>Helper</a:t>
            </a:r>
            <a:r>
              <a:rPr lang="en-GB" sz="1200" spc="-40">
                <a:solidFill>
                  <a:srgbClr val="4D6B5F"/>
                </a:solidFill>
                <a:latin typeface="Arial" panose="020B0604020202020204" pitchFamily="34" charset="0"/>
                <a:cs typeface="Arial" panose="020B0604020202020204" pitchFamily="34" charset="0"/>
              </a:rPr>
              <a:t> </a:t>
            </a:r>
            <a:r>
              <a:rPr lang="en-GB" sz="1200">
                <a:solidFill>
                  <a:srgbClr val="4D6B5F"/>
                </a:solidFill>
                <a:latin typeface="Arial" panose="020B0604020202020204" pitchFamily="34" charset="0"/>
                <a:cs typeface="Arial" panose="020B0604020202020204" pitchFamily="34" charset="0"/>
              </a:rPr>
              <a:t>to</a:t>
            </a:r>
            <a:r>
              <a:rPr lang="en-GB" sz="1200" spc="-50">
                <a:solidFill>
                  <a:srgbClr val="4D6B5F"/>
                </a:solidFill>
                <a:latin typeface="Arial" panose="020B0604020202020204" pitchFamily="34" charset="0"/>
                <a:cs typeface="Arial" panose="020B0604020202020204" pitchFamily="34" charset="0"/>
              </a:rPr>
              <a:t> </a:t>
            </a:r>
            <a:r>
              <a:rPr lang="en-GB" sz="1200">
                <a:solidFill>
                  <a:srgbClr val="4D6B5F"/>
                </a:solidFill>
                <a:latin typeface="Arial" panose="020B0604020202020204" pitchFamily="34" charset="0"/>
                <a:cs typeface="Arial" panose="020B0604020202020204" pitchFamily="34" charset="0"/>
              </a:rPr>
              <a:t>check</a:t>
            </a:r>
            <a:r>
              <a:rPr lang="en-GB" sz="1200" spc="-40">
                <a:solidFill>
                  <a:srgbClr val="4D6B5F"/>
                </a:solidFill>
                <a:latin typeface="Arial" panose="020B0604020202020204" pitchFamily="34" charset="0"/>
                <a:cs typeface="Arial" panose="020B0604020202020204" pitchFamily="34" charset="0"/>
              </a:rPr>
              <a:t> </a:t>
            </a:r>
            <a:r>
              <a:rPr lang="en-GB" sz="1200">
                <a:solidFill>
                  <a:srgbClr val="4D6B5F"/>
                </a:solidFill>
                <a:latin typeface="Arial" panose="020B0604020202020204" pitchFamily="34" charset="0"/>
                <a:cs typeface="Arial" panose="020B0604020202020204" pitchFamily="34" charset="0"/>
              </a:rPr>
              <a:t>real</a:t>
            </a:r>
            <a:r>
              <a:rPr lang="en-GB" sz="1200" spc="-50">
                <a:solidFill>
                  <a:srgbClr val="4D6B5F"/>
                </a:solidFill>
                <a:latin typeface="Arial" panose="020B0604020202020204" pitchFamily="34" charset="0"/>
                <a:cs typeface="Arial" panose="020B0604020202020204" pitchFamily="34" charset="0"/>
              </a:rPr>
              <a:t> </a:t>
            </a:r>
            <a:r>
              <a:rPr lang="en-GB" sz="1200" spc="-20">
                <a:solidFill>
                  <a:srgbClr val="4D6B5F"/>
                </a:solidFill>
                <a:latin typeface="Arial" panose="020B0604020202020204" pitchFamily="34" charset="0"/>
                <a:cs typeface="Arial" panose="020B0604020202020204" pitchFamily="34" charset="0"/>
              </a:rPr>
              <a:t>time </a:t>
            </a:r>
            <a:r>
              <a:rPr lang="en-GB" sz="1200">
                <a:solidFill>
                  <a:srgbClr val="4D6B5F"/>
                </a:solidFill>
                <a:latin typeface="Arial" panose="020B0604020202020204" pitchFamily="34" charset="0"/>
                <a:cs typeface="Arial" panose="020B0604020202020204" pitchFamily="34" charset="0"/>
              </a:rPr>
              <a:t>mortgage</a:t>
            </a:r>
            <a:r>
              <a:rPr lang="en-GB" sz="1200" spc="-50">
                <a:solidFill>
                  <a:srgbClr val="4D6B5F"/>
                </a:solidFill>
                <a:latin typeface="Arial" panose="020B0604020202020204" pitchFamily="34" charset="0"/>
                <a:cs typeface="Arial" panose="020B0604020202020204" pitchFamily="34" charset="0"/>
              </a:rPr>
              <a:t> </a:t>
            </a:r>
            <a:r>
              <a:rPr lang="en-GB" sz="1200">
                <a:solidFill>
                  <a:srgbClr val="4D6B5F"/>
                </a:solidFill>
                <a:latin typeface="Arial" panose="020B0604020202020204" pitchFamily="34" charset="0"/>
                <a:cs typeface="Arial" panose="020B0604020202020204" pitchFamily="34" charset="0"/>
              </a:rPr>
              <a:t>rates,</a:t>
            </a:r>
            <a:r>
              <a:rPr lang="en-GB" sz="1200" spc="-35">
                <a:solidFill>
                  <a:srgbClr val="4D6B5F"/>
                </a:solidFill>
                <a:latin typeface="Arial" panose="020B0604020202020204" pitchFamily="34" charset="0"/>
                <a:cs typeface="Arial" panose="020B0604020202020204" pitchFamily="34" charset="0"/>
              </a:rPr>
              <a:t> </a:t>
            </a:r>
            <a:r>
              <a:rPr lang="en-GB" sz="1200">
                <a:solidFill>
                  <a:srgbClr val="4D6B5F"/>
                </a:solidFill>
                <a:latin typeface="Arial" panose="020B0604020202020204" pitchFamily="34" charset="0"/>
                <a:cs typeface="Arial" panose="020B0604020202020204" pitchFamily="34" charset="0"/>
              </a:rPr>
              <a:t>calculate monthly</a:t>
            </a:r>
            <a:r>
              <a:rPr lang="en-GB" sz="1200" spc="-50">
                <a:solidFill>
                  <a:srgbClr val="4D6B5F"/>
                </a:solidFill>
                <a:latin typeface="Arial" panose="020B0604020202020204" pitchFamily="34" charset="0"/>
                <a:cs typeface="Arial" panose="020B0604020202020204" pitchFamily="34" charset="0"/>
              </a:rPr>
              <a:t> </a:t>
            </a:r>
            <a:r>
              <a:rPr lang="en-GB" sz="1200" spc="-10">
                <a:solidFill>
                  <a:srgbClr val="4D6B5F"/>
                </a:solidFill>
                <a:latin typeface="Arial" panose="020B0604020202020204" pitchFamily="34" charset="0"/>
                <a:cs typeface="Arial" panose="020B0604020202020204" pitchFamily="34" charset="0"/>
              </a:rPr>
              <a:t>repayments,</a:t>
            </a:r>
            <a:r>
              <a:rPr lang="en-GB" sz="1200" spc="-45">
                <a:solidFill>
                  <a:srgbClr val="4D6B5F"/>
                </a:solidFill>
                <a:latin typeface="Arial" panose="020B0604020202020204" pitchFamily="34" charset="0"/>
                <a:cs typeface="Arial" panose="020B0604020202020204" pitchFamily="34" charset="0"/>
              </a:rPr>
              <a:t> </a:t>
            </a:r>
            <a:r>
              <a:rPr lang="en-GB" sz="1200" spc="-10">
                <a:solidFill>
                  <a:srgbClr val="4D6B5F"/>
                </a:solidFill>
                <a:latin typeface="Arial" panose="020B0604020202020204" pitchFamily="34" charset="0"/>
                <a:cs typeface="Arial" panose="020B0604020202020204" pitchFamily="34" charset="0"/>
              </a:rPr>
              <a:t>check </a:t>
            </a:r>
            <a:r>
              <a:rPr lang="en-GB" sz="1200">
                <a:solidFill>
                  <a:srgbClr val="4D6B5F"/>
                </a:solidFill>
                <a:latin typeface="Arial" panose="020B0604020202020204" pitchFamily="34" charset="0"/>
                <a:cs typeface="Arial" panose="020B0604020202020204" pitchFamily="34" charset="0"/>
              </a:rPr>
              <a:t>Stamp</a:t>
            </a:r>
            <a:r>
              <a:rPr lang="en-GB" sz="1200" spc="-30">
                <a:solidFill>
                  <a:srgbClr val="4D6B5F"/>
                </a:solidFill>
                <a:latin typeface="Arial" panose="020B0604020202020204" pitchFamily="34" charset="0"/>
                <a:cs typeface="Arial" panose="020B0604020202020204" pitchFamily="34" charset="0"/>
              </a:rPr>
              <a:t> </a:t>
            </a:r>
            <a:r>
              <a:rPr lang="en-GB" sz="1200">
                <a:solidFill>
                  <a:srgbClr val="4D6B5F"/>
                </a:solidFill>
                <a:latin typeface="Arial" panose="020B0604020202020204" pitchFamily="34" charset="0"/>
                <a:cs typeface="Arial" panose="020B0604020202020204" pitchFamily="34" charset="0"/>
              </a:rPr>
              <a:t>Duty costs</a:t>
            </a:r>
            <a:r>
              <a:rPr lang="en-GB" sz="1200" spc="-10">
                <a:solidFill>
                  <a:srgbClr val="4D6B5F"/>
                </a:solidFill>
                <a:latin typeface="Arial" panose="020B0604020202020204" pitchFamily="34" charset="0"/>
                <a:cs typeface="Arial" panose="020B0604020202020204" pitchFamily="34" charset="0"/>
              </a:rPr>
              <a:t> </a:t>
            </a:r>
            <a:r>
              <a:rPr lang="en-GB" sz="1200">
                <a:solidFill>
                  <a:srgbClr val="4D6B5F"/>
                </a:solidFill>
                <a:latin typeface="Arial" panose="020B0604020202020204" pitchFamily="34" charset="0"/>
                <a:cs typeface="Arial" panose="020B0604020202020204" pitchFamily="34" charset="0"/>
              </a:rPr>
              <a:t>or</a:t>
            </a:r>
            <a:r>
              <a:rPr lang="en-GB" sz="1200" spc="-20">
                <a:solidFill>
                  <a:srgbClr val="4D6B5F"/>
                </a:solidFill>
                <a:latin typeface="Arial" panose="020B0604020202020204" pitchFamily="34" charset="0"/>
                <a:cs typeface="Arial" panose="020B0604020202020204" pitchFamily="34" charset="0"/>
              </a:rPr>
              <a:t> </a:t>
            </a:r>
            <a:r>
              <a:rPr lang="en-GB" sz="1200" spc="-10">
                <a:solidFill>
                  <a:srgbClr val="4D6B5F"/>
                </a:solidFill>
                <a:latin typeface="Arial" panose="020B0604020202020204" pitchFamily="34" charset="0"/>
                <a:cs typeface="Arial" panose="020B0604020202020204" pitchFamily="34" charset="0"/>
              </a:rPr>
              <a:t>download</a:t>
            </a:r>
            <a:r>
              <a:rPr lang="en-GB" sz="1200" spc="-30">
                <a:solidFill>
                  <a:srgbClr val="4D6B5F"/>
                </a:solidFill>
                <a:latin typeface="Arial" panose="020B0604020202020204" pitchFamily="34" charset="0"/>
                <a:cs typeface="Arial" panose="020B0604020202020204" pitchFamily="34" charset="0"/>
              </a:rPr>
              <a:t> </a:t>
            </a:r>
            <a:r>
              <a:rPr lang="en-GB" sz="1200">
                <a:solidFill>
                  <a:srgbClr val="4D6B5F"/>
                </a:solidFill>
                <a:latin typeface="Arial" panose="020B0604020202020204" pitchFamily="34" charset="0"/>
                <a:cs typeface="Arial" panose="020B0604020202020204" pitchFamily="34" charset="0"/>
              </a:rPr>
              <a:t>an</a:t>
            </a:r>
            <a:r>
              <a:rPr lang="en-GB" sz="1200" spc="-10">
                <a:solidFill>
                  <a:srgbClr val="4D6B5F"/>
                </a:solidFill>
                <a:latin typeface="Arial" panose="020B0604020202020204" pitchFamily="34" charset="0"/>
                <a:cs typeface="Arial" panose="020B0604020202020204" pitchFamily="34" charset="0"/>
              </a:rPr>
              <a:t> affordability</a:t>
            </a:r>
            <a:r>
              <a:rPr lang="en-GB" sz="1200" spc="-30">
                <a:solidFill>
                  <a:srgbClr val="4D6B5F"/>
                </a:solidFill>
                <a:latin typeface="Arial" panose="020B0604020202020204" pitchFamily="34" charset="0"/>
                <a:cs typeface="Arial" panose="020B0604020202020204" pitchFamily="34" charset="0"/>
              </a:rPr>
              <a:t> </a:t>
            </a:r>
            <a:r>
              <a:rPr lang="en-GB" sz="1200" spc="-10">
                <a:solidFill>
                  <a:srgbClr val="4D6B5F"/>
                </a:solidFill>
                <a:latin typeface="Arial" panose="020B0604020202020204" pitchFamily="34" charset="0"/>
                <a:cs typeface="Arial" panose="020B0604020202020204" pitchFamily="34" charset="0"/>
              </a:rPr>
              <a:t>report</a:t>
            </a:r>
          </a:p>
          <a:p>
            <a:pPr algn="ctr"/>
            <a:r>
              <a:rPr lang="en-GB" sz="1200" b="1" spc="-10">
                <a:solidFill>
                  <a:srgbClr val="4D6B5F"/>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www.ccameron.co.uk/helper</a:t>
            </a:r>
            <a:endParaRPr lang="en-GB" sz="1200" b="1">
              <a:solidFill>
                <a:srgbClr val="4D6B5F"/>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4FEED9BC-0C51-7A85-DD6F-65C8148B0A52}"/>
              </a:ext>
            </a:extLst>
          </p:cNvPr>
          <p:cNvSpPr/>
          <p:nvPr/>
        </p:nvSpPr>
        <p:spPr>
          <a:xfrm>
            <a:off x="9236947" y="4996110"/>
            <a:ext cx="2772626" cy="1104900"/>
          </a:xfrm>
          <a:prstGeom prst="rect">
            <a:avLst/>
          </a:prstGeom>
          <a:solidFill>
            <a:srgbClr val="FCEBD7"/>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rgbClr val="4D6B5F"/>
                </a:solidFill>
                <a:latin typeface="Arial" panose="020B0604020202020204" pitchFamily="34" charset="0"/>
                <a:cs typeface="Arial" panose="020B0604020202020204" pitchFamily="34" charset="0"/>
              </a:rPr>
              <a:t>Check our Knowledge Hub for interesting articles, videos and posts on the Mortgage and Property Market </a:t>
            </a:r>
          </a:p>
          <a:p>
            <a:pPr algn="ctr"/>
            <a:r>
              <a:rPr lang="en-GB" sz="1200" b="1">
                <a:solidFill>
                  <a:srgbClr val="4D6B5F"/>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www.ccameron.co.uk/hub</a:t>
            </a:r>
            <a:endParaRPr lang="en-GB" sz="1200" b="1">
              <a:solidFill>
                <a:srgbClr val="4D6B5F"/>
              </a:solidFill>
              <a:latin typeface="Arial" panose="020B0604020202020204" pitchFamily="34" charset="0"/>
              <a:cs typeface="Arial" panose="020B0604020202020204" pitchFamily="34" charset="0"/>
            </a:endParaRPr>
          </a:p>
        </p:txBody>
      </p:sp>
      <p:pic>
        <p:nvPicPr>
          <p:cNvPr id="9232" name="Picture 16" descr="Spotify - Music and Podcasts on the App Store">
            <a:extLst>
              <a:ext uri="{FF2B5EF4-FFF2-40B4-BE49-F238E27FC236}">
                <a16:creationId xmlns:a16="http://schemas.microsoft.com/office/drawing/2014/main" id="{FF4535F0-1215-43E7-BFA3-6B1C1DEBBF3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96533" y="5969335"/>
            <a:ext cx="1472718" cy="774365"/>
          </a:xfrm>
          <a:prstGeom prst="rect">
            <a:avLst/>
          </a:prstGeom>
          <a:noFill/>
          <a:extLst>
            <a:ext uri="{909E8E84-426E-40DD-AFC4-6F175D3DCCD1}">
              <a14:hiddenFill xmlns:a14="http://schemas.microsoft.com/office/drawing/2010/main">
                <a:solidFill>
                  <a:srgbClr val="FFFFFF"/>
                </a:solidFill>
              </a14:hiddenFill>
            </a:ext>
          </a:extLst>
        </p:spPr>
      </p:pic>
      <p:pic>
        <p:nvPicPr>
          <p:cNvPr id="9234" name="Picture 18" descr="Amazon Music - Home | Facebook">
            <a:extLst>
              <a:ext uri="{FF2B5EF4-FFF2-40B4-BE49-F238E27FC236}">
                <a16:creationId xmlns:a16="http://schemas.microsoft.com/office/drawing/2014/main" id="{201CDA3A-B485-475D-9A66-7D736A6790C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77595" y="6086410"/>
            <a:ext cx="535458" cy="535458"/>
          </a:xfrm>
          <a:prstGeom prst="rect">
            <a:avLst/>
          </a:prstGeom>
          <a:noFill/>
          <a:extLst>
            <a:ext uri="{909E8E84-426E-40DD-AFC4-6F175D3DCCD1}">
              <a14:hiddenFill xmlns:a14="http://schemas.microsoft.com/office/drawing/2010/main">
                <a:solidFill>
                  <a:srgbClr val="FFFFFF"/>
                </a:solidFill>
              </a14:hiddenFill>
            </a:ext>
          </a:extLst>
        </p:spPr>
      </p:pic>
      <p:pic>
        <p:nvPicPr>
          <p:cNvPr id="9236" name="Picture 20" descr="Apple Podcasts User Guide for Mac – Apple Support (UK)">
            <a:extLst>
              <a:ext uri="{FF2B5EF4-FFF2-40B4-BE49-F238E27FC236}">
                <a16:creationId xmlns:a16="http://schemas.microsoft.com/office/drawing/2014/main" id="{904CE12B-A030-4214-A208-06B309A0F22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49248" y="5355864"/>
            <a:ext cx="535458" cy="535458"/>
          </a:xfrm>
          <a:prstGeom prst="rect">
            <a:avLst/>
          </a:prstGeom>
          <a:noFill/>
          <a:extLst>
            <a:ext uri="{909E8E84-426E-40DD-AFC4-6F175D3DCCD1}">
              <a14:hiddenFill xmlns:a14="http://schemas.microsoft.com/office/drawing/2010/main">
                <a:solidFill>
                  <a:srgbClr val="FFFFFF"/>
                </a:solidFill>
              </a14:hiddenFill>
            </a:ext>
          </a:extLst>
        </p:spPr>
      </p:pic>
      <p:pic>
        <p:nvPicPr>
          <p:cNvPr id="9238" name="Picture 22" descr="Google Podcasts">
            <a:extLst>
              <a:ext uri="{FF2B5EF4-FFF2-40B4-BE49-F238E27FC236}">
                <a16:creationId xmlns:a16="http://schemas.microsoft.com/office/drawing/2014/main" id="{03D5326D-6DF2-4712-9D53-9A8F02BBEDBD}"/>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547588" y="5278750"/>
            <a:ext cx="614362" cy="614362"/>
          </a:xfrm>
          <a:prstGeom prst="rect">
            <a:avLst/>
          </a:prstGeom>
          <a:noFill/>
          <a:extLst>
            <a:ext uri="{909E8E84-426E-40DD-AFC4-6F175D3DCCD1}">
              <a14:hiddenFill xmlns:a14="http://schemas.microsoft.com/office/drawing/2010/main">
                <a:solidFill>
                  <a:srgbClr val="FFFFFF"/>
                </a:solidFill>
              </a14:hiddenFill>
            </a:ext>
          </a:extLst>
        </p:spPr>
      </p:pic>
      <p:pic>
        <p:nvPicPr>
          <p:cNvPr id="9240" name="Picture 24">
            <a:extLst>
              <a:ext uri="{FF2B5EF4-FFF2-40B4-BE49-F238E27FC236}">
                <a16:creationId xmlns:a16="http://schemas.microsoft.com/office/drawing/2014/main" id="{A84C9B00-CCA7-4BA6-B8CC-3AA17EDFFA39}"/>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203387" y="4059442"/>
            <a:ext cx="2209800" cy="1109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122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9720FDC-D64A-5ED7-50A7-79D52DCC15CE}"/>
              </a:ext>
            </a:extLst>
          </p:cNvPr>
          <p:cNvSpPr txBox="1">
            <a:spLocks/>
          </p:cNvSpPr>
          <p:nvPr/>
        </p:nvSpPr>
        <p:spPr>
          <a:xfrm>
            <a:off x="478414" y="1011264"/>
            <a:ext cx="9705246" cy="125306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GB" dirty="0">
                <a:solidFill>
                  <a:srgbClr val="293963"/>
                </a:solidFill>
                <a:latin typeface="Nexa" panose="02000000000000000000" pitchFamily="50" charset="0"/>
              </a:rPr>
              <a:t>NEW - Mortgage Pledge for Home Owners</a:t>
            </a:r>
          </a:p>
        </p:txBody>
      </p:sp>
      <p:grpSp>
        <p:nvGrpSpPr>
          <p:cNvPr id="7" name="Group 6">
            <a:extLst>
              <a:ext uri="{FF2B5EF4-FFF2-40B4-BE49-F238E27FC236}">
                <a16:creationId xmlns:a16="http://schemas.microsoft.com/office/drawing/2014/main" id="{8DDD8A09-A395-E60C-A51C-77C3EE8BEACB}"/>
              </a:ext>
            </a:extLst>
          </p:cNvPr>
          <p:cNvGrpSpPr/>
          <p:nvPr/>
        </p:nvGrpSpPr>
        <p:grpSpPr>
          <a:xfrm>
            <a:off x="0" y="-4824"/>
            <a:ext cx="12192000" cy="1428185"/>
            <a:chOff x="0" y="-4824"/>
            <a:chExt cx="12192000" cy="1428185"/>
          </a:xfrm>
        </p:grpSpPr>
        <p:sp>
          <p:nvSpPr>
            <p:cNvPr id="8" name="Rectangle 7">
              <a:extLst>
                <a:ext uri="{FF2B5EF4-FFF2-40B4-BE49-F238E27FC236}">
                  <a16:creationId xmlns:a16="http://schemas.microsoft.com/office/drawing/2014/main" id="{EDE589AF-D1DB-462B-C2A8-38FC5768F5A6}"/>
                </a:ext>
              </a:extLst>
            </p:cNvPr>
            <p:cNvSpPr/>
            <p:nvPr/>
          </p:nvSpPr>
          <p:spPr>
            <a:xfrm>
              <a:off x="0" y="-4824"/>
              <a:ext cx="12192000" cy="746946"/>
            </a:xfrm>
            <a:prstGeom prst="rect">
              <a:avLst/>
            </a:prstGeom>
            <a:solidFill>
              <a:srgbClr val="293963"/>
            </a:solidFill>
            <a:ln>
              <a:solidFill>
                <a:srgbClr val="2939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00FA8C48-ADE7-8AAA-7699-AEA9DE20C75A}"/>
                </a:ext>
              </a:extLst>
            </p:cNvPr>
            <p:cNvSpPr/>
            <p:nvPr/>
          </p:nvSpPr>
          <p:spPr>
            <a:xfrm>
              <a:off x="10011862" y="261431"/>
              <a:ext cx="1053703" cy="9613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6ED3C40A-B852-76FD-EC16-A743323042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88556" y="475867"/>
              <a:ext cx="1700314" cy="947494"/>
            </a:xfrm>
            <a:prstGeom prst="rect">
              <a:avLst/>
            </a:prstGeom>
          </p:spPr>
        </p:pic>
      </p:grpSp>
      <p:sp>
        <p:nvSpPr>
          <p:cNvPr id="15" name="object 3">
            <a:extLst>
              <a:ext uri="{FF2B5EF4-FFF2-40B4-BE49-F238E27FC236}">
                <a16:creationId xmlns:a16="http://schemas.microsoft.com/office/drawing/2014/main" id="{B3B426F2-F314-7335-AAE7-17BBBC2A746D}"/>
              </a:ext>
            </a:extLst>
          </p:cNvPr>
          <p:cNvSpPr txBox="1">
            <a:spLocks noGrp="1"/>
          </p:cNvSpPr>
          <p:nvPr>
            <p:ph type="body" sz="half" idx="2"/>
          </p:nvPr>
        </p:nvSpPr>
        <p:spPr>
          <a:xfrm>
            <a:off x="764089" y="1665779"/>
            <a:ext cx="5331911" cy="1536318"/>
          </a:xfrm>
          <a:prstGeom prst="rect">
            <a:avLst/>
          </a:prstGeom>
        </p:spPr>
        <p:txBody>
          <a:bodyPr vert="horz" wrap="square" lIns="0" tIns="119380" rIns="0" bIns="0" rtlCol="0">
            <a:spAutoFit/>
          </a:bodyPr>
          <a:lstStyle/>
          <a:p>
            <a:pPr algn="l"/>
            <a:r>
              <a:rPr lang="en-GB" sz="2000" b="0" i="0" u="none" strike="noStrike" baseline="0">
                <a:solidFill>
                  <a:srgbClr val="4D6B5F"/>
                </a:solidFill>
                <a:latin typeface="Nexa-Bold" panose="02000000000000000000" pitchFamily="50" charset="0"/>
              </a:rPr>
              <a:t>Rising Costs</a:t>
            </a:r>
          </a:p>
          <a:p>
            <a:pPr algn="l"/>
            <a:endParaRPr lang="en-GB" sz="800" b="0" i="0" u="none" strike="noStrike" baseline="0">
              <a:solidFill>
                <a:srgbClr val="4D6B5F"/>
              </a:solidFill>
              <a:latin typeface="Nexa-Bold" panose="02000000000000000000" pitchFamily="50" charset="0"/>
            </a:endParaRPr>
          </a:p>
          <a:p>
            <a:pPr algn="l"/>
            <a:r>
              <a:rPr lang="en-GB" b="0" i="0" u="none" strike="noStrike" baseline="0">
                <a:solidFill>
                  <a:srgbClr val="4D6B5F"/>
                </a:solidFill>
                <a:latin typeface="Arial" panose="020B0604020202020204" pitchFamily="34" charset="0"/>
                <a:cs typeface="Arial" panose="020B0604020202020204" pitchFamily="34" charset="0"/>
              </a:rPr>
              <a:t>With rising inflation, soaring energy costs, and rising interest rates, all of our corporate clients are actively looking for new ways to save money. That is why we, at Charles Cameron, are doing everything we can to help!</a:t>
            </a:r>
            <a:endParaRPr>
              <a:solidFill>
                <a:srgbClr val="4D6B5F"/>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7FC272DE-6BBA-7343-F7A9-4E83BAC34241}"/>
              </a:ext>
            </a:extLst>
          </p:cNvPr>
          <p:cNvSpPr txBox="1"/>
          <p:nvPr/>
        </p:nvSpPr>
        <p:spPr>
          <a:xfrm>
            <a:off x="764089" y="3258273"/>
            <a:ext cx="5210545" cy="1633781"/>
          </a:xfrm>
          <a:prstGeom prst="rect">
            <a:avLst/>
          </a:prstGeom>
        </p:spPr>
        <p:txBody>
          <a:bodyPr vert="horz" wrap="square" lIns="0" tIns="119380" rIns="0" bIns="0" rtlCol="0">
            <a:spAutoFit/>
          </a:bodyPr>
          <a:lstStyle>
            <a:lvl1pPr indent="0">
              <a:lnSpc>
                <a:spcPct val="90000"/>
              </a:lnSpc>
              <a:spcBef>
                <a:spcPts val="1000"/>
              </a:spcBef>
              <a:buFont typeface="Arial" panose="020B0604020202020204" pitchFamily="34" charset="0"/>
              <a:buNone/>
              <a:defRPr b="0" i="0" u="none" strike="noStrike" baseline="0">
                <a:solidFill>
                  <a:srgbClr val="5C9BB4"/>
                </a:solidFill>
              </a:defRPr>
            </a:lvl1pPr>
            <a:lvl2pPr indent="0">
              <a:lnSpc>
                <a:spcPct val="90000"/>
              </a:lnSpc>
              <a:spcBef>
                <a:spcPts val="500"/>
              </a:spcBef>
              <a:buFont typeface="Arial" panose="020B0604020202020204" pitchFamily="34" charset="0"/>
              <a:buNone/>
              <a:defRPr sz="1400"/>
            </a:lvl2pPr>
            <a:lvl3pPr indent="0">
              <a:lnSpc>
                <a:spcPct val="90000"/>
              </a:lnSpc>
              <a:spcBef>
                <a:spcPts val="500"/>
              </a:spcBef>
              <a:buFont typeface="Arial" panose="020B0604020202020204" pitchFamily="34" charset="0"/>
              <a:buNone/>
              <a:defRPr sz="1200"/>
            </a:lvl3pPr>
            <a:lvl4pPr indent="0">
              <a:lnSpc>
                <a:spcPct val="90000"/>
              </a:lnSpc>
              <a:spcBef>
                <a:spcPts val="500"/>
              </a:spcBef>
              <a:buFont typeface="Arial" panose="020B0604020202020204" pitchFamily="34" charset="0"/>
              <a:buNone/>
              <a:defRPr sz="1000"/>
            </a:lvl4pPr>
            <a:lvl5pPr indent="0">
              <a:lnSpc>
                <a:spcPct val="90000"/>
              </a:lnSpc>
              <a:spcBef>
                <a:spcPts val="500"/>
              </a:spcBef>
              <a:buFont typeface="Arial" panose="020B0604020202020204" pitchFamily="34" charset="0"/>
              <a:buNone/>
              <a:defRPr sz="1000"/>
            </a:lvl5pPr>
            <a:lvl6pPr indent="0">
              <a:lnSpc>
                <a:spcPct val="90000"/>
              </a:lnSpc>
              <a:spcBef>
                <a:spcPts val="500"/>
              </a:spcBef>
              <a:buFont typeface="Arial" panose="020B0604020202020204" pitchFamily="34" charset="0"/>
              <a:buNone/>
              <a:defRPr sz="1000"/>
            </a:lvl6pPr>
            <a:lvl7pPr indent="0">
              <a:lnSpc>
                <a:spcPct val="90000"/>
              </a:lnSpc>
              <a:spcBef>
                <a:spcPts val="500"/>
              </a:spcBef>
              <a:buFont typeface="Arial" panose="020B0604020202020204" pitchFamily="34" charset="0"/>
              <a:buNone/>
              <a:defRPr sz="1000"/>
            </a:lvl7pPr>
            <a:lvl8pPr indent="0">
              <a:lnSpc>
                <a:spcPct val="90000"/>
              </a:lnSpc>
              <a:spcBef>
                <a:spcPts val="500"/>
              </a:spcBef>
              <a:buFont typeface="Arial" panose="020B0604020202020204" pitchFamily="34" charset="0"/>
              <a:buNone/>
              <a:defRPr sz="1000"/>
            </a:lvl8pPr>
            <a:lvl9pPr indent="0">
              <a:lnSpc>
                <a:spcPct val="90000"/>
              </a:lnSpc>
              <a:spcBef>
                <a:spcPts val="500"/>
              </a:spcBef>
              <a:buFont typeface="Arial" panose="020B0604020202020204" pitchFamily="34" charset="0"/>
              <a:buNone/>
              <a:defRPr sz="1000"/>
            </a:lvl9pPr>
          </a:lstStyle>
          <a:p>
            <a:r>
              <a:rPr lang="en-GB" sz="2000">
                <a:solidFill>
                  <a:srgbClr val="4D6B5F"/>
                </a:solidFill>
                <a:latin typeface="Nexa-Bold" panose="02000000000000000000" pitchFamily="50" charset="0"/>
                <a:cs typeface="Arial" panose="020B0604020202020204" pitchFamily="34" charset="0"/>
              </a:rPr>
              <a:t>Existing Clients</a:t>
            </a:r>
          </a:p>
          <a:p>
            <a:r>
              <a:rPr lang="en-GB" sz="1600">
                <a:solidFill>
                  <a:srgbClr val="4D6B5F"/>
                </a:solidFill>
                <a:latin typeface="Arial" panose="020B0604020202020204" pitchFamily="34" charset="0"/>
                <a:cs typeface="Arial" panose="020B0604020202020204" pitchFamily="34" charset="0"/>
              </a:rPr>
              <a:t>A mortgage is one of the largest debts you are ever likely to have, therefore, if you arranged your mortgage with us, rest assured that we will be monitoring that mortgage and will never let you move on to a higher interest rate than necessary at the end of your tie-in.</a:t>
            </a:r>
          </a:p>
        </p:txBody>
      </p:sp>
      <p:sp>
        <p:nvSpPr>
          <p:cNvPr id="18" name="Rectangle 17">
            <a:extLst>
              <a:ext uri="{FF2B5EF4-FFF2-40B4-BE49-F238E27FC236}">
                <a16:creationId xmlns:a16="http://schemas.microsoft.com/office/drawing/2014/main" id="{3A2B33C3-9252-7969-D39F-C40AE70BFD04}"/>
              </a:ext>
            </a:extLst>
          </p:cNvPr>
          <p:cNvSpPr/>
          <p:nvPr/>
        </p:nvSpPr>
        <p:spPr>
          <a:xfrm>
            <a:off x="6553200" y="1692503"/>
            <a:ext cx="5331911" cy="4453460"/>
          </a:xfrm>
          <a:prstGeom prst="rect">
            <a:avLst/>
          </a:prstGeom>
          <a:solidFill>
            <a:srgbClr val="FCEBD7"/>
          </a:solidFill>
          <a:ln w="317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Bef>
                <a:spcPts val="1200"/>
              </a:spcBef>
              <a:spcAft>
                <a:spcPts val="1200"/>
              </a:spcAft>
            </a:pPr>
            <a:r>
              <a:rPr lang="en-GB" sz="1600" b="1" i="0" u="none" strike="noStrike" baseline="0">
                <a:solidFill>
                  <a:srgbClr val="293963"/>
                </a:solidFill>
                <a:latin typeface="Arial" panose="020B0604020202020204" pitchFamily="34" charset="0"/>
                <a:cs typeface="Arial" panose="020B0604020202020204" pitchFamily="34" charset="0"/>
              </a:rPr>
              <a:t>OUR NEW PLEDGE TO YOU</a:t>
            </a:r>
            <a:endParaRPr lang="en-GB" sz="1600" b="0" i="0" u="none" strike="noStrike" baseline="0">
              <a:solidFill>
                <a:srgbClr val="293963"/>
              </a:solidFill>
              <a:latin typeface="Arial" panose="020B0604020202020204" pitchFamily="34" charset="0"/>
              <a:cs typeface="Arial" panose="020B0604020202020204" pitchFamily="34" charset="0"/>
            </a:endParaRPr>
          </a:p>
          <a:p>
            <a:pPr algn="l"/>
            <a:r>
              <a:rPr lang="en-GB" sz="1600" b="0" i="0" u="none" strike="noStrike" baseline="0">
                <a:solidFill>
                  <a:srgbClr val="293963"/>
                </a:solidFill>
                <a:latin typeface="Arial" panose="020B0604020202020204" pitchFamily="34" charset="0"/>
                <a:cs typeface="Arial" panose="020B0604020202020204" pitchFamily="34" charset="0"/>
              </a:rPr>
              <a:t>We are now delighted to extend this offer to ALL home owners regardless of who arranged </a:t>
            </a:r>
            <a:r>
              <a:rPr lang="en-GB" sz="1600">
                <a:solidFill>
                  <a:srgbClr val="293963"/>
                </a:solidFill>
                <a:latin typeface="Arial" panose="020B0604020202020204" pitchFamily="34" charset="0"/>
                <a:cs typeface="Arial" panose="020B0604020202020204" pitchFamily="34" charset="0"/>
              </a:rPr>
              <a:t>you</a:t>
            </a:r>
            <a:r>
              <a:rPr lang="en-GB" sz="1600" b="0" i="0" u="none" strike="noStrike" baseline="0">
                <a:solidFill>
                  <a:srgbClr val="293963"/>
                </a:solidFill>
                <a:latin typeface="Arial" panose="020B0604020202020204" pitchFamily="34" charset="0"/>
                <a:cs typeface="Arial" panose="020B0604020202020204" pitchFamily="34" charset="0"/>
              </a:rPr>
              <a:t>r original mortgage, with our new:</a:t>
            </a:r>
          </a:p>
          <a:p>
            <a:pPr algn="l"/>
            <a:endParaRPr lang="en-GB" sz="1600" b="0" i="0" u="none" strike="noStrike" baseline="0">
              <a:solidFill>
                <a:srgbClr val="293963"/>
              </a:solidFill>
              <a:latin typeface="Arial" panose="020B0604020202020204" pitchFamily="34" charset="0"/>
              <a:cs typeface="Arial" panose="020B0604020202020204" pitchFamily="34" charset="0"/>
            </a:endParaRPr>
          </a:p>
          <a:p>
            <a:pPr>
              <a:spcAft>
                <a:spcPts val="600"/>
              </a:spcAft>
            </a:pPr>
            <a:r>
              <a:rPr lang="en-GB" sz="1600" b="1" i="0" strike="noStrike" baseline="0">
                <a:solidFill>
                  <a:srgbClr val="293963"/>
                </a:solidFill>
                <a:latin typeface="Arial" panose="020B0604020202020204" pitchFamily="34" charset="0"/>
                <a:cs typeface="Arial" panose="020B0604020202020204" pitchFamily="34" charset="0"/>
              </a:rPr>
              <a:t>MORTGAGE PLEDGE</a:t>
            </a:r>
          </a:p>
          <a:p>
            <a:pPr algn="l"/>
            <a:r>
              <a:rPr lang="en-GB" sz="1600" b="0" i="0" u="none" strike="noStrike" baseline="0">
                <a:solidFill>
                  <a:srgbClr val="293963"/>
                </a:solidFill>
                <a:latin typeface="Arial" panose="020B0604020202020204" pitchFamily="34" charset="0"/>
                <a:cs typeface="Arial" panose="020B0604020202020204" pitchFamily="34" charset="0"/>
              </a:rPr>
              <a:t>For every client that registers for the scheme - we promise to monitor </a:t>
            </a:r>
            <a:r>
              <a:rPr lang="en-GB" sz="1600">
                <a:solidFill>
                  <a:srgbClr val="293963"/>
                </a:solidFill>
                <a:latin typeface="Arial" panose="020B0604020202020204" pitchFamily="34" charset="0"/>
                <a:cs typeface="Arial" panose="020B0604020202020204" pitchFamily="34" charset="0"/>
              </a:rPr>
              <a:t>your</a:t>
            </a:r>
            <a:r>
              <a:rPr lang="en-GB" sz="1600" b="0" i="0" u="none" strike="noStrike" baseline="0">
                <a:solidFill>
                  <a:srgbClr val="293963"/>
                </a:solidFill>
                <a:latin typeface="Arial" panose="020B0604020202020204" pitchFamily="34" charset="0"/>
                <a:cs typeface="Arial" panose="020B0604020202020204" pitchFamily="34" charset="0"/>
              </a:rPr>
              <a:t> mortgage and one of our professional, independent advisers will review all of your options, to ensure a new mortgage deal is in place before you ever move on to your lenders Standard Variable Rate of interest.</a:t>
            </a:r>
          </a:p>
          <a:p>
            <a:pPr algn="l"/>
            <a:endParaRPr lang="en-GB" sz="1600" b="0" i="0" u="none" strike="noStrike" baseline="0">
              <a:solidFill>
                <a:srgbClr val="293963"/>
              </a:solidFill>
              <a:latin typeface="Arial" panose="020B0604020202020204" pitchFamily="34" charset="0"/>
              <a:cs typeface="Arial" panose="020B0604020202020204" pitchFamily="34" charset="0"/>
            </a:endParaRPr>
          </a:p>
          <a:p>
            <a:pPr algn="l"/>
            <a:r>
              <a:rPr lang="en-GB" sz="1600" b="1" i="0" u="none" strike="noStrike" baseline="0">
                <a:solidFill>
                  <a:srgbClr val="293963"/>
                </a:solidFill>
                <a:latin typeface="Arial" panose="020B0604020202020204" pitchFamily="34" charset="0"/>
                <a:cs typeface="Arial" panose="020B0604020202020204" pitchFamily="34" charset="0"/>
              </a:rPr>
              <a:t>This could save </a:t>
            </a:r>
            <a:r>
              <a:rPr lang="en-GB" sz="1600" b="1">
                <a:solidFill>
                  <a:srgbClr val="293963"/>
                </a:solidFill>
                <a:latin typeface="Arial" panose="020B0604020202020204" pitchFamily="34" charset="0"/>
                <a:cs typeface="Arial" panose="020B0604020202020204" pitchFamily="34" charset="0"/>
              </a:rPr>
              <a:t>you</a:t>
            </a:r>
            <a:r>
              <a:rPr lang="en-GB" sz="1600" b="1" i="0" u="none" strike="noStrike" baseline="0">
                <a:solidFill>
                  <a:srgbClr val="293963"/>
                </a:solidFill>
                <a:latin typeface="Arial" panose="020B0604020202020204" pitchFamily="34" charset="0"/>
                <a:cs typeface="Arial" panose="020B0604020202020204" pitchFamily="34" charset="0"/>
              </a:rPr>
              <a:t> £'000's every year. Let us start monitoring your mortgage from today!</a:t>
            </a:r>
            <a:endParaRPr lang="en-GB" sz="1600" b="1">
              <a:solidFill>
                <a:srgbClr val="293963"/>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273D7D72-3FDF-401F-89F4-B69693A64624}"/>
              </a:ext>
            </a:extLst>
          </p:cNvPr>
          <p:cNvSpPr txBox="1"/>
          <p:nvPr/>
        </p:nvSpPr>
        <p:spPr>
          <a:xfrm>
            <a:off x="764089" y="6124676"/>
            <a:ext cx="6106438" cy="369332"/>
          </a:xfrm>
          <a:prstGeom prst="rect">
            <a:avLst/>
          </a:prstGeom>
          <a:noFill/>
        </p:spPr>
        <p:txBody>
          <a:bodyPr wrap="square">
            <a:spAutoFit/>
          </a:bodyPr>
          <a:lstStyle/>
          <a:p>
            <a:pPr marL="12066" marR="41275">
              <a:lnSpc>
                <a:spcPct val="100000"/>
              </a:lnSpc>
              <a:spcBef>
                <a:spcPts val="100"/>
              </a:spcBef>
              <a:tabLst>
                <a:tab pos="469265" algn="l"/>
                <a:tab pos="469900" algn="l"/>
              </a:tabLst>
            </a:pPr>
            <a:r>
              <a:rPr lang="en-GB" sz="1800" u="sng">
                <a:solidFill>
                  <a:srgbClr val="4D6B5F"/>
                </a:solidFill>
                <a:latin typeface="+mj-lt"/>
                <a:hlinkClick r:id="rId3">
                  <a:extLst>
                    <a:ext uri="{A12FA001-AC4F-418D-AE19-62706E023703}">
                      <ahyp:hlinkClr xmlns:ahyp="http://schemas.microsoft.com/office/drawing/2018/hyperlinkcolor" val="tx"/>
                    </a:ext>
                  </a:extLst>
                </a:hlinkClick>
              </a:rPr>
              <a:t>www.ccameron.co.uk/mortgagepledge</a:t>
            </a:r>
            <a:r>
              <a:rPr lang="en-GB" sz="1800" u="sng">
                <a:solidFill>
                  <a:srgbClr val="4D6B5F"/>
                </a:solidFill>
                <a:latin typeface="+mj-lt"/>
              </a:rPr>
              <a:t> </a:t>
            </a:r>
          </a:p>
        </p:txBody>
      </p:sp>
      <p:pic>
        <p:nvPicPr>
          <p:cNvPr id="16" name="Picture 15">
            <a:extLst>
              <a:ext uri="{FF2B5EF4-FFF2-40B4-BE49-F238E27FC236}">
                <a16:creationId xmlns:a16="http://schemas.microsoft.com/office/drawing/2014/main" id="{123171C5-BF4D-41A8-8121-C30B8D1AF2E0}"/>
              </a:ext>
            </a:extLst>
          </p:cNvPr>
          <p:cNvPicPr>
            <a:picLocks noChangeAspect="1"/>
          </p:cNvPicPr>
          <p:nvPr/>
        </p:nvPicPr>
        <p:blipFill rotWithShape="1">
          <a:blip r:embed="rId4"/>
          <a:srcRect l="69610" t="46148" r="6465" b="39736"/>
          <a:stretch/>
        </p:blipFill>
        <p:spPr>
          <a:xfrm>
            <a:off x="764089" y="5105400"/>
            <a:ext cx="4112711" cy="914400"/>
          </a:xfrm>
          <a:prstGeom prst="rect">
            <a:avLst/>
          </a:prstGeom>
          <a:effectLst>
            <a:outerShdw blurRad="50800" dist="38100" dir="5400000" sx="103000" sy="103000" algn="t" rotWithShape="0">
              <a:prstClr val="black">
                <a:alpha val="51000"/>
              </a:prstClr>
            </a:outerShdw>
            <a:reflection stA="45000" endPos="0" dist="50800" dir="5400000" sy="-100000" algn="bl" rotWithShape="0"/>
          </a:effectLst>
        </p:spPr>
      </p:pic>
    </p:spTree>
    <p:extLst>
      <p:ext uri="{BB962C8B-B14F-4D97-AF65-F5344CB8AC3E}">
        <p14:creationId xmlns:p14="http://schemas.microsoft.com/office/powerpoint/2010/main" val="3402421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9720FDC-D64A-5ED7-50A7-79D52DCC15CE}"/>
              </a:ext>
            </a:extLst>
          </p:cNvPr>
          <p:cNvSpPr txBox="1">
            <a:spLocks/>
          </p:cNvSpPr>
          <p:nvPr/>
        </p:nvSpPr>
        <p:spPr>
          <a:xfrm>
            <a:off x="478414" y="1011264"/>
            <a:ext cx="6996113" cy="125306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GB" sz="3600" dirty="0">
                <a:solidFill>
                  <a:srgbClr val="293963"/>
                </a:solidFill>
                <a:latin typeface="Nexa" panose="02000000000000000000" pitchFamily="50" charset="0"/>
              </a:rPr>
              <a:t>Services for First Time Buyers</a:t>
            </a:r>
          </a:p>
        </p:txBody>
      </p:sp>
      <p:grpSp>
        <p:nvGrpSpPr>
          <p:cNvPr id="7" name="Group 6">
            <a:extLst>
              <a:ext uri="{FF2B5EF4-FFF2-40B4-BE49-F238E27FC236}">
                <a16:creationId xmlns:a16="http://schemas.microsoft.com/office/drawing/2014/main" id="{8DDD8A09-A395-E60C-A51C-77C3EE8BEACB}"/>
              </a:ext>
            </a:extLst>
          </p:cNvPr>
          <p:cNvGrpSpPr/>
          <p:nvPr/>
        </p:nvGrpSpPr>
        <p:grpSpPr>
          <a:xfrm>
            <a:off x="0" y="-4824"/>
            <a:ext cx="12192000" cy="1428185"/>
            <a:chOff x="0" y="-4824"/>
            <a:chExt cx="12192000" cy="1428185"/>
          </a:xfrm>
        </p:grpSpPr>
        <p:sp>
          <p:nvSpPr>
            <p:cNvPr id="8" name="Rectangle 7">
              <a:extLst>
                <a:ext uri="{FF2B5EF4-FFF2-40B4-BE49-F238E27FC236}">
                  <a16:creationId xmlns:a16="http://schemas.microsoft.com/office/drawing/2014/main" id="{EDE589AF-D1DB-462B-C2A8-38FC5768F5A6}"/>
                </a:ext>
              </a:extLst>
            </p:cNvPr>
            <p:cNvSpPr/>
            <p:nvPr/>
          </p:nvSpPr>
          <p:spPr>
            <a:xfrm>
              <a:off x="0" y="-4824"/>
              <a:ext cx="12192000" cy="746946"/>
            </a:xfrm>
            <a:prstGeom prst="rect">
              <a:avLst/>
            </a:prstGeom>
            <a:solidFill>
              <a:srgbClr val="293963"/>
            </a:solidFill>
            <a:ln>
              <a:solidFill>
                <a:srgbClr val="2939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00FA8C48-ADE7-8AAA-7699-AEA9DE20C75A}"/>
                </a:ext>
              </a:extLst>
            </p:cNvPr>
            <p:cNvSpPr/>
            <p:nvPr/>
          </p:nvSpPr>
          <p:spPr>
            <a:xfrm>
              <a:off x="10011862" y="261431"/>
              <a:ext cx="1053703" cy="9613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6ED3C40A-B852-76FD-EC16-A743323042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88556" y="475867"/>
              <a:ext cx="1700314" cy="947494"/>
            </a:xfrm>
            <a:prstGeom prst="rect">
              <a:avLst/>
            </a:prstGeom>
          </p:spPr>
        </p:pic>
      </p:grpSp>
      <p:sp>
        <p:nvSpPr>
          <p:cNvPr id="15" name="object 3">
            <a:extLst>
              <a:ext uri="{FF2B5EF4-FFF2-40B4-BE49-F238E27FC236}">
                <a16:creationId xmlns:a16="http://schemas.microsoft.com/office/drawing/2014/main" id="{B3B426F2-F314-7335-AAE7-17BBBC2A746D}"/>
              </a:ext>
            </a:extLst>
          </p:cNvPr>
          <p:cNvSpPr txBox="1">
            <a:spLocks noGrp="1"/>
          </p:cNvSpPr>
          <p:nvPr>
            <p:ph type="body" sz="half" idx="2"/>
          </p:nvPr>
        </p:nvSpPr>
        <p:spPr>
          <a:xfrm>
            <a:off x="764089" y="1665779"/>
            <a:ext cx="10624781" cy="1043876"/>
          </a:xfrm>
          <a:prstGeom prst="rect">
            <a:avLst/>
          </a:prstGeom>
        </p:spPr>
        <p:txBody>
          <a:bodyPr vert="horz" wrap="square" lIns="0" tIns="119380" rIns="0" bIns="0" rtlCol="0">
            <a:spAutoFit/>
          </a:bodyPr>
          <a:lstStyle/>
          <a:p>
            <a:pPr algn="l"/>
            <a:r>
              <a:rPr lang="en-GB" sz="2000" b="0" i="0" u="none" strike="noStrike" baseline="0">
                <a:solidFill>
                  <a:srgbClr val="4D6B5F"/>
                </a:solidFill>
                <a:latin typeface="Nexa-Bold" panose="02000000000000000000" pitchFamily="50" charset="0"/>
              </a:rPr>
              <a:t>Guidance &amp; Coaching</a:t>
            </a:r>
          </a:p>
          <a:p>
            <a:pPr algn="l"/>
            <a:endParaRPr lang="en-GB" sz="800" b="0" i="0" u="none" strike="noStrike" baseline="0">
              <a:solidFill>
                <a:srgbClr val="4D6B5F"/>
              </a:solidFill>
              <a:latin typeface="Nexa-Bold" panose="02000000000000000000" pitchFamily="50" charset="0"/>
            </a:endParaRPr>
          </a:p>
          <a:p>
            <a:pPr algn="l"/>
            <a:r>
              <a:rPr lang="en-GB" b="0" i="0" u="none" strike="noStrike" baseline="0">
                <a:solidFill>
                  <a:srgbClr val="4D6B5F"/>
                </a:solidFill>
                <a:latin typeface="Arial" panose="020B0604020202020204" pitchFamily="34" charset="0"/>
                <a:cs typeface="Arial" panose="020B0604020202020204" pitchFamily="34" charset="0"/>
              </a:rPr>
              <a:t>If you are hoping to take your first step on the property ladder, our team of expert advisers are on hand to guide you through the process.</a:t>
            </a:r>
            <a:endParaRPr>
              <a:solidFill>
                <a:srgbClr val="4D6B5F"/>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7FC272DE-6BBA-7343-F7A9-4E83BAC34241}"/>
              </a:ext>
            </a:extLst>
          </p:cNvPr>
          <p:cNvSpPr txBox="1"/>
          <p:nvPr/>
        </p:nvSpPr>
        <p:spPr>
          <a:xfrm>
            <a:off x="764089" y="2743733"/>
            <a:ext cx="8479803" cy="3805657"/>
          </a:xfrm>
          <a:prstGeom prst="rect">
            <a:avLst/>
          </a:prstGeom>
        </p:spPr>
        <p:txBody>
          <a:bodyPr vert="horz" wrap="square" lIns="0" tIns="119380" rIns="0" bIns="0" rtlCol="0">
            <a:spAutoFit/>
          </a:bodyPr>
          <a:lstStyle>
            <a:lvl1pPr indent="0">
              <a:lnSpc>
                <a:spcPct val="90000"/>
              </a:lnSpc>
              <a:spcBef>
                <a:spcPts val="1000"/>
              </a:spcBef>
              <a:buFont typeface="Arial" panose="020B0604020202020204" pitchFamily="34" charset="0"/>
              <a:buNone/>
              <a:defRPr b="0" i="0" u="none" strike="noStrike" baseline="0">
                <a:solidFill>
                  <a:srgbClr val="5C9BB4"/>
                </a:solidFill>
              </a:defRPr>
            </a:lvl1pPr>
            <a:lvl2pPr indent="0">
              <a:lnSpc>
                <a:spcPct val="90000"/>
              </a:lnSpc>
              <a:spcBef>
                <a:spcPts val="500"/>
              </a:spcBef>
              <a:buFont typeface="Arial" panose="020B0604020202020204" pitchFamily="34" charset="0"/>
              <a:buNone/>
              <a:defRPr sz="1400"/>
            </a:lvl2pPr>
            <a:lvl3pPr indent="0">
              <a:lnSpc>
                <a:spcPct val="90000"/>
              </a:lnSpc>
              <a:spcBef>
                <a:spcPts val="500"/>
              </a:spcBef>
              <a:buFont typeface="Arial" panose="020B0604020202020204" pitchFamily="34" charset="0"/>
              <a:buNone/>
              <a:defRPr sz="1200"/>
            </a:lvl3pPr>
            <a:lvl4pPr indent="0">
              <a:lnSpc>
                <a:spcPct val="90000"/>
              </a:lnSpc>
              <a:spcBef>
                <a:spcPts val="500"/>
              </a:spcBef>
              <a:buFont typeface="Arial" panose="020B0604020202020204" pitchFamily="34" charset="0"/>
              <a:buNone/>
              <a:defRPr sz="1000"/>
            </a:lvl4pPr>
            <a:lvl5pPr indent="0">
              <a:lnSpc>
                <a:spcPct val="90000"/>
              </a:lnSpc>
              <a:spcBef>
                <a:spcPts val="500"/>
              </a:spcBef>
              <a:buFont typeface="Arial" panose="020B0604020202020204" pitchFamily="34" charset="0"/>
              <a:buNone/>
              <a:defRPr sz="1000"/>
            </a:lvl5pPr>
            <a:lvl6pPr indent="0">
              <a:lnSpc>
                <a:spcPct val="90000"/>
              </a:lnSpc>
              <a:spcBef>
                <a:spcPts val="500"/>
              </a:spcBef>
              <a:buFont typeface="Arial" panose="020B0604020202020204" pitchFamily="34" charset="0"/>
              <a:buNone/>
              <a:defRPr sz="1000"/>
            </a:lvl6pPr>
            <a:lvl7pPr indent="0">
              <a:lnSpc>
                <a:spcPct val="90000"/>
              </a:lnSpc>
              <a:spcBef>
                <a:spcPts val="500"/>
              </a:spcBef>
              <a:buFont typeface="Arial" panose="020B0604020202020204" pitchFamily="34" charset="0"/>
              <a:buNone/>
              <a:defRPr sz="1000"/>
            </a:lvl7pPr>
            <a:lvl8pPr indent="0">
              <a:lnSpc>
                <a:spcPct val="90000"/>
              </a:lnSpc>
              <a:spcBef>
                <a:spcPts val="500"/>
              </a:spcBef>
              <a:buFont typeface="Arial" panose="020B0604020202020204" pitchFamily="34" charset="0"/>
              <a:buNone/>
              <a:defRPr sz="1000"/>
            </a:lvl8pPr>
            <a:lvl9pPr indent="0">
              <a:lnSpc>
                <a:spcPct val="90000"/>
              </a:lnSpc>
              <a:spcBef>
                <a:spcPts val="500"/>
              </a:spcBef>
              <a:buFont typeface="Arial" panose="020B0604020202020204" pitchFamily="34" charset="0"/>
              <a:buNone/>
              <a:defRPr sz="1000"/>
            </a:lvl9pPr>
          </a:lstStyle>
          <a:p>
            <a:r>
              <a:rPr lang="en-GB" sz="1600">
                <a:solidFill>
                  <a:srgbClr val="4D6B5F"/>
                </a:solidFill>
                <a:latin typeface="Arial" panose="020B0604020202020204" pitchFamily="34" charset="0"/>
                <a:cs typeface="Arial" panose="020B0604020202020204" pitchFamily="34" charset="0"/>
              </a:rPr>
              <a:t>We offer education and advice on:</a:t>
            </a:r>
          </a:p>
          <a:p>
            <a:pPr marL="285750" indent="-285750">
              <a:buFont typeface="Wingdings" panose="05000000000000000000" pitchFamily="2" charset="2"/>
              <a:buChar char="ü"/>
            </a:pPr>
            <a:r>
              <a:rPr lang="en-GB" sz="1600">
                <a:solidFill>
                  <a:srgbClr val="4D6B5F"/>
                </a:solidFill>
                <a:latin typeface="Arial" panose="020B0604020202020204" pitchFamily="34" charset="0"/>
                <a:cs typeface="Arial" panose="020B0604020202020204" pitchFamily="34" charset="0"/>
              </a:rPr>
              <a:t>How to boost your credit rating</a:t>
            </a:r>
          </a:p>
          <a:p>
            <a:pPr marL="285750" indent="-285750">
              <a:buFont typeface="Wingdings" panose="05000000000000000000" pitchFamily="2" charset="2"/>
              <a:buChar char="ü"/>
            </a:pPr>
            <a:r>
              <a:rPr lang="en-GB" sz="1600">
                <a:solidFill>
                  <a:srgbClr val="4D6B5F"/>
                </a:solidFill>
                <a:latin typeface="Arial" panose="020B0604020202020204" pitchFamily="34" charset="0"/>
                <a:cs typeface="Arial" panose="020B0604020202020204" pitchFamily="34" charset="0"/>
              </a:rPr>
              <a:t>How much deposit you will need to save and the impact your level of deposit will have on the amount of products you will qualify for, what repayment costs will be and which lenders will see you the most favourably.</a:t>
            </a:r>
          </a:p>
          <a:p>
            <a:pPr marL="285750" indent="-285750">
              <a:buFont typeface="Wingdings" panose="05000000000000000000" pitchFamily="2" charset="2"/>
              <a:buChar char="ü"/>
            </a:pPr>
            <a:r>
              <a:rPr lang="en-GB" sz="1600">
                <a:solidFill>
                  <a:srgbClr val="4D6B5F"/>
                </a:solidFill>
                <a:latin typeface="Arial" panose="020B0604020202020204" pitchFamily="34" charset="0"/>
                <a:cs typeface="Arial" panose="020B0604020202020204" pitchFamily="34" charset="0"/>
              </a:rPr>
              <a:t>The most appropriate lender and mortgage rate from the whole of the market. </a:t>
            </a:r>
          </a:p>
          <a:p>
            <a:pPr marL="285750" indent="-285750">
              <a:buFont typeface="Wingdings" panose="05000000000000000000" pitchFamily="2" charset="2"/>
              <a:buChar char="ü"/>
            </a:pPr>
            <a:r>
              <a:rPr lang="en-GB" sz="1600">
                <a:solidFill>
                  <a:srgbClr val="4D6B5F"/>
                </a:solidFill>
                <a:latin typeface="Arial" panose="020B0604020202020204" pitchFamily="34" charset="0"/>
                <a:cs typeface="Arial" panose="020B0604020202020204" pitchFamily="34" charset="0"/>
              </a:rPr>
              <a:t>Explain Government initiatives, such as the First Homes, Shared Ownership and Mortgage Guarantee Schemes. </a:t>
            </a:r>
          </a:p>
          <a:p>
            <a:pPr marL="285750" indent="-285750">
              <a:buFont typeface="Wingdings" panose="05000000000000000000" pitchFamily="2" charset="2"/>
              <a:buChar char="ü"/>
            </a:pPr>
            <a:r>
              <a:rPr lang="en-GB" sz="1600">
                <a:solidFill>
                  <a:srgbClr val="4D6B5F"/>
                </a:solidFill>
                <a:latin typeface="Arial" panose="020B0604020202020204" pitchFamily="34" charset="0"/>
                <a:cs typeface="Arial" panose="020B0604020202020204" pitchFamily="34" charset="0"/>
              </a:rPr>
              <a:t>The home purchase process and timeline</a:t>
            </a:r>
          </a:p>
          <a:p>
            <a:pPr marL="285750" indent="-285750">
              <a:buFont typeface="Wingdings" panose="05000000000000000000" pitchFamily="2" charset="2"/>
              <a:buChar char="ü"/>
            </a:pPr>
            <a:r>
              <a:rPr lang="en-GB" sz="1600">
                <a:solidFill>
                  <a:srgbClr val="4D6B5F"/>
                </a:solidFill>
                <a:latin typeface="Arial" panose="020B0604020202020204" pitchFamily="34" charset="0"/>
                <a:cs typeface="Arial" panose="020B0604020202020204" pitchFamily="34" charset="0"/>
              </a:rPr>
              <a:t>All costs and fees associated with buying your first home.</a:t>
            </a:r>
          </a:p>
          <a:p>
            <a:endParaRPr lang="en-GB" sz="1600">
              <a:solidFill>
                <a:srgbClr val="4D6B5F"/>
              </a:solidFill>
              <a:latin typeface="Arial" panose="020B0604020202020204" pitchFamily="34" charset="0"/>
              <a:cs typeface="Arial" panose="020B0604020202020204" pitchFamily="34" charset="0"/>
            </a:endParaRPr>
          </a:p>
          <a:p>
            <a:r>
              <a:rPr lang="en-GB" sz="1600">
                <a:solidFill>
                  <a:srgbClr val="4D6B5F"/>
                </a:solidFill>
                <a:latin typeface="Arial" panose="020B0604020202020204" pitchFamily="34" charset="0"/>
                <a:cs typeface="Arial" panose="020B0604020202020204" pitchFamily="34" charset="0"/>
              </a:rPr>
              <a:t>So that you can make stop paying high rental costs and invest in your home instead.</a:t>
            </a:r>
          </a:p>
        </p:txBody>
      </p:sp>
      <p:pic>
        <p:nvPicPr>
          <p:cNvPr id="3" name="Picture 2">
            <a:extLst>
              <a:ext uri="{FF2B5EF4-FFF2-40B4-BE49-F238E27FC236}">
                <a16:creationId xmlns:a16="http://schemas.microsoft.com/office/drawing/2014/main" id="{C686E72B-6511-4AAB-A44C-B3869AF9408F}"/>
              </a:ext>
            </a:extLst>
          </p:cNvPr>
          <p:cNvPicPr>
            <a:picLocks noChangeAspect="1"/>
          </p:cNvPicPr>
          <p:nvPr/>
        </p:nvPicPr>
        <p:blipFill rotWithShape="1">
          <a:blip r:embed="rId3"/>
          <a:srcRect l="11730" t="9636" r="16622" b="13277"/>
          <a:stretch/>
        </p:blipFill>
        <p:spPr>
          <a:xfrm>
            <a:off x="9581227" y="2743733"/>
            <a:ext cx="2245923" cy="1610958"/>
          </a:xfrm>
          <a:prstGeom prst="rect">
            <a:avLst/>
          </a:prstGeom>
          <a:effectLst>
            <a:outerShdw blurRad="50800" dist="38100" dir="5400000" algn="t" rotWithShape="0">
              <a:prstClr val="black">
                <a:alpha val="40000"/>
              </a:prstClr>
            </a:outerShdw>
          </a:effectLst>
        </p:spPr>
      </p:pic>
      <p:pic>
        <p:nvPicPr>
          <p:cNvPr id="11" name="Picture 10">
            <a:extLst>
              <a:ext uri="{FF2B5EF4-FFF2-40B4-BE49-F238E27FC236}">
                <a16:creationId xmlns:a16="http://schemas.microsoft.com/office/drawing/2014/main" id="{A418F4B1-E669-4D67-8797-CB0DD8CFB22D}"/>
              </a:ext>
            </a:extLst>
          </p:cNvPr>
          <p:cNvPicPr>
            <a:picLocks noChangeAspect="1"/>
          </p:cNvPicPr>
          <p:nvPr/>
        </p:nvPicPr>
        <p:blipFill rotWithShape="1">
          <a:blip r:embed="rId4"/>
          <a:srcRect l="11656" t="19945" r="16622" b="1999"/>
          <a:stretch/>
        </p:blipFill>
        <p:spPr>
          <a:xfrm>
            <a:off x="9606801" y="4938432"/>
            <a:ext cx="2220349" cy="1610958"/>
          </a:xfrm>
          <a:prstGeom prst="rect">
            <a:avLst/>
          </a:prstGeom>
          <a:effectLst>
            <a:outerShdw blurRad="50800" dist="38100" dir="5400000" algn="t" rotWithShape="0">
              <a:prstClr val="black">
                <a:alpha val="40000"/>
              </a:prstClr>
            </a:outerShdw>
          </a:effectLst>
        </p:spPr>
      </p:pic>
      <p:pic>
        <p:nvPicPr>
          <p:cNvPr id="17" name="Picture 16">
            <a:extLst>
              <a:ext uri="{FF2B5EF4-FFF2-40B4-BE49-F238E27FC236}">
                <a16:creationId xmlns:a16="http://schemas.microsoft.com/office/drawing/2014/main" id="{9B5F8850-A572-47DE-971B-4B9C042D03E3}"/>
              </a:ext>
            </a:extLst>
          </p:cNvPr>
          <p:cNvPicPr>
            <a:picLocks noChangeAspect="1"/>
          </p:cNvPicPr>
          <p:nvPr/>
        </p:nvPicPr>
        <p:blipFill rotWithShape="1">
          <a:blip r:embed="rId5"/>
          <a:srcRect l="36679" t="16023" r="26027" b="4500"/>
          <a:stretch/>
        </p:blipFill>
        <p:spPr>
          <a:xfrm>
            <a:off x="10787615" y="3577669"/>
            <a:ext cx="1202509" cy="1708450"/>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1277526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9720FDC-D64A-5ED7-50A7-79D52DCC15CE}"/>
              </a:ext>
            </a:extLst>
          </p:cNvPr>
          <p:cNvSpPr txBox="1">
            <a:spLocks/>
          </p:cNvSpPr>
          <p:nvPr/>
        </p:nvSpPr>
        <p:spPr>
          <a:xfrm>
            <a:off x="472010" y="923415"/>
            <a:ext cx="6996113" cy="125306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GB" sz="3600">
                <a:solidFill>
                  <a:srgbClr val="293963"/>
                </a:solidFill>
                <a:latin typeface="Nexa" panose="02000000000000000000" pitchFamily="50" charset="0"/>
              </a:rPr>
              <a:t>Sustainability Project</a:t>
            </a:r>
          </a:p>
        </p:txBody>
      </p:sp>
      <p:grpSp>
        <p:nvGrpSpPr>
          <p:cNvPr id="7" name="Group 6">
            <a:extLst>
              <a:ext uri="{FF2B5EF4-FFF2-40B4-BE49-F238E27FC236}">
                <a16:creationId xmlns:a16="http://schemas.microsoft.com/office/drawing/2014/main" id="{8DDD8A09-A395-E60C-A51C-77C3EE8BEACB}"/>
              </a:ext>
            </a:extLst>
          </p:cNvPr>
          <p:cNvGrpSpPr/>
          <p:nvPr/>
        </p:nvGrpSpPr>
        <p:grpSpPr>
          <a:xfrm>
            <a:off x="0" y="-4824"/>
            <a:ext cx="12192000" cy="1428185"/>
            <a:chOff x="0" y="-4824"/>
            <a:chExt cx="12192000" cy="1428185"/>
          </a:xfrm>
        </p:grpSpPr>
        <p:sp>
          <p:nvSpPr>
            <p:cNvPr id="8" name="Rectangle 7">
              <a:extLst>
                <a:ext uri="{FF2B5EF4-FFF2-40B4-BE49-F238E27FC236}">
                  <a16:creationId xmlns:a16="http://schemas.microsoft.com/office/drawing/2014/main" id="{EDE589AF-D1DB-462B-C2A8-38FC5768F5A6}"/>
                </a:ext>
              </a:extLst>
            </p:cNvPr>
            <p:cNvSpPr/>
            <p:nvPr/>
          </p:nvSpPr>
          <p:spPr>
            <a:xfrm>
              <a:off x="0" y="-4824"/>
              <a:ext cx="12192000" cy="746946"/>
            </a:xfrm>
            <a:prstGeom prst="rect">
              <a:avLst/>
            </a:prstGeom>
            <a:solidFill>
              <a:srgbClr val="293963"/>
            </a:solidFill>
            <a:ln>
              <a:solidFill>
                <a:srgbClr val="2939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00FA8C48-ADE7-8AAA-7699-AEA9DE20C75A}"/>
                </a:ext>
              </a:extLst>
            </p:cNvPr>
            <p:cNvSpPr/>
            <p:nvPr/>
          </p:nvSpPr>
          <p:spPr>
            <a:xfrm>
              <a:off x="10011862" y="261431"/>
              <a:ext cx="1053703" cy="9613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6ED3C40A-B852-76FD-EC16-A743323042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88556" y="475867"/>
              <a:ext cx="1700314" cy="947494"/>
            </a:xfrm>
            <a:prstGeom prst="rect">
              <a:avLst/>
            </a:prstGeom>
          </p:spPr>
        </p:pic>
      </p:grpSp>
      <p:sp>
        <p:nvSpPr>
          <p:cNvPr id="14" name="object 3">
            <a:extLst>
              <a:ext uri="{FF2B5EF4-FFF2-40B4-BE49-F238E27FC236}">
                <a16:creationId xmlns:a16="http://schemas.microsoft.com/office/drawing/2014/main" id="{828D0DDA-DC17-9BF2-125D-9E5E3E25F573}"/>
              </a:ext>
            </a:extLst>
          </p:cNvPr>
          <p:cNvSpPr txBox="1">
            <a:spLocks/>
          </p:cNvSpPr>
          <p:nvPr/>
        </p:nvSpPr>
        <p:spPr>
          <a:xfrm>
            <a:off x="472010" y="1549948"/>
            <a:ext cx="5623990" cy="729943"/>
          </a:xfrm>
          <a:prstGeom prst="rect">
            <a:avLst/>
          </a:prstGeom>
        </p:spPr>
        <p:txBody>
          <a:bodyPr vert="horz" wrap="square" lIns="0" tIns="11938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GB" sz="2000">
                <a:solidFill>
                  <a:srgbClr val="4D6B5F"/>
                </a:solidFill>
                <a:latin typeface="Nexa-Bold" panose="02000000000000000000" pitchFamily="50" charset="0"/>
              </a:rPr>
              <a:t>  We care about the planet and our clients </a:t>
            </a:r>
            <a:r>
              <a:rPr lang="en-GB" sz="2400">
                <a:solidFill>
                  <a:srgbClr val="000000"/>
                </a:solidFill>
              </a:rPr>
              <a:t>​</a:t>
            </a:r>
            <a:br>
              <a:rPr lang="en-GB" sz="2400">
                <a:solidFill>
                  <a:srgbClr val="000000"/>
                </a:solidFill>
              </a:rPr>
            </a:br>
            <a:endParaRPr lang="en-GB" sz="2000">
              <a:solidFill>
                <a:srgbClr val="5C9BB4"/>
              </a:solidFill>
            </a:endParaRPr>
          </a:p>
        </p:txBody>
      </p:sp>
      <p:pic>
        <p:nvPicPr>
          <p:cNvPr id="17" name="Picture 16">
            <a:extLst>
              <a:ext uri="{FF2B5EF4-FFF2-40B4-BE49-F238E27FC236}">
                <a16:creationId xmlns:a16="http://schemas.microsoft.com/office/drawing/2014/main" id="{DAED10B1-B739-5BF6-D692-B1BE1377AA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487" y="2575968"/>
            <a:ext cx="4127271" cy="2749795"/>
          </a:xfrm>
          <a:prstGeom prst="rect">
            <a:avLst/>
          </a:prstGeom>
          <a:effectLst>
            <a:outerShdw blurRad="50800" dist="38100" dir="8100000" sx="101000" sy="101000" algn="tr" rotWithShape="0">
              <a:prstClr val="black">
                <a:alpha val="40000"/>
              </a:prstClr>
            </a:outerShdw>
          </a:effectLst>
        </p:spPr>
      </p:pic>
      <p:sp>
        <p:nvSpPr>
          <p:cNvPr id="19" name="object 3">
            <a:extLst>
              <a:ext uri="{FF2B5EF4-FFF2-40B4-BE49-F238E27FC236}">
                <a16:creationId xmlns:a16="http://schemas.microsoft.com/office/drawing/2014/main" id="{E2A3731C-85F2-26E2-70BF-FDDF00299F81}"/>
              </a:ext>
            </a:extLst>
          </p:cNvPr>
          <p:cNvSpPr txBox="1">
            <a:spLocks/>
          </p:cNvSpPr>
          <p:nvPr/>
        </p:nvSpPr>
        <p:spPr>
          <a:xfrm>
            <a:off x="5103461" y="2118872"/>
            <a:ext cx="6285409" cy="3292696"/>
          </a:xfrm>
          <a:prstGeom prst="rect">
            <a:avLst/>
          </a:prstGeom>
        </p:spPr>
        <p:txBody>
          <a:bodyPr vert="horz" wrap="square" lIns="0" tIns="11938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GB" b="1">
                <a:solidFill>
                  <a:srgbClr val="4D6B5F"/>
                </a:solidFill>
                <a:latin typeface="Arial" panose="020B0604020202020204" pitchFamily="34" charset="0"/>
                <a:cs typeface="Arial" panose="020B0604020202020204" pitchFamily="34" charset="0"/>
              </a:rPr>
              <a:t>Planting trees for you</a:t>
            </a:r>
          </a:p>
          <a:p>
            <a:r>
              <a:rPr lang="en-GB">
                <a:solidFill>
                  <a:srgbClr val="4D6B5F"/>
                </a:solidFill>
                <a:latin typeface="Arial" panose="020B0604020202020204" pitchFamily="34" charset="0"/>
                <a:cs typeface="Arial" panose="020B0604020202020204" pitchFamily="34" charset="0"/>
              </a:rPr>
              <a:t>We plant one mangrove tree in Madagascar for every mortgage completed and two for every </a:t>
            </a:r>
            <a:r>
              <a:rPr lang="en-GB" err="1">
                <a:solidFill>
                  <a:srgbClr val="4D6B5F"/>
                </a:solidFill>
                <a:latin typeface="Arial" panose="020B0604020202020204" pitchFamily="34" charset="0"/>
                <a:cs typeface="Arial" panose="020B0604020202020204" pitchFamily="34" charset="0"/>
              </a:rPr>
              <a:t>remortgage</a:t>
            </a:r>
            <a:r>
              <a:rPr lang="en-GB">
                <a:solidFill>
                  <a:srgbClr val="4D6B5F"/>
                </a:solidFill>
                <a:latin typeface="Arial" panose="020B0604020202020204" pitchFamily="34" charset="0"/>
                <a:cs typeface="Arial" panose="020B0604020202020204" pitchFamily="34" charset="0"/>
              </a:rPr>
              <a:t> or client referral!</a:t>
            </a:r>
          </a:p>
          <a:p>
            <a:r>
              <a:rPr lang="en-GB">
                <a:solidFill>
                  <a:srgbClr val="4D6B5F"/>
                </a:solidFill>
                <a:latin typeface="Arial" panose="020B0604020202020204" pitchFamily="34" charset="0"/>
                <a:cs typeface="Arial" panose="020B0604020202020204" pitchFamily="34" charset="0"/>
              </a:rPr>
              <a:t>Our decision came after looking around the world at where the planting would have the most positive impact on their surroundings. Mangroves are important for the climate crisis because estimates suggest that they sequester carbon at a rate of 2–4 x greater than mature tropical forests. </a:t>
            </a:r>
          </a:p>
          <a:p>
            <a:r>
              <a:rPr lang="en-GB">
                <a:solidFill>
                  <a:srgbClr val="4D6B5F"/>
                </a:solidFill>
                <a:latin typeface="Arial" panose="020B0604020202020204" pitchFamily="34" charset="0"/>
                <a:cs typeface="Arial" panose="020B0604020202020204" pitchFamily="34" charset="0"/>
              </a:rPr>
              <a:t>As a result, each mangrove tree removes around 308kg of CO2 from the atmosphere over the course of its life cycle (approximately 25 years).</a:t>
            </a:r>
          </a:p>
          <a:p>
            <a:endParaRPr lang="en-GB">
              <a:solidFill>
                <a:srgbClr val="4D6B5F"/>
              </a:solidFill>
              <a:latin typeface="Arial" panose="020B0604020202020204" pitchFamily="34" charset="0"/>
              <a:cs typeface="Arial" panose="020B0604020202020204" pitchFamily="34" charset="0"/>
            </a:endParaRPr>
          </a:p>
        </p:txBody>
      </p:sp>
      <p:sp>
        <p:nvSpPr>
          <p:cNvPr id="22" name="object 3">
            <a:extLst>
              <a:ext uri="{FF2B5EF4-FFF2-40B4-BE49-F238E27FC236}">
                <a16:creationId xmlns:a16="http://schemas.microsoft.com/office/drawing/2014/main" id="{C706F038-654D-85E9-73C6-B82BBB403A0D}"/>
              </a:ext>
            </a:extLst>
          </p:cNvPr>
          <p:cNvSpPr txBox="1">
            <a:spLocks/>
          </p:cNvSpPr>
          <p:nvPr/>
        </p:nvSpPr>
        <p:spPr>
          <a:xfrm>
            <a:off x="5103461" y="5109410"/>
            <a:ext cx="6502896" cy="785343"/>
          </a:xfrm>
          <a:prstGeom prst="rect">
            <a:avLst/>
          </a:prstGeom>
        </p:spPr>
        <p:txBody>
          <a:bodyPr vert="horz" wrap="square" lIns="0" tIns="11938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GB">
                <a:solidFill>
                  <a:srgbClr val="4D6B5F"/>
                </a:solidFill>
                <a:latin typeface="Arial" panose="020B0604020202020204" pitchFamily="34" charset="0"/>
                <a:cs typeface="Arial" panose="020B0604020202020204" pitchFamily="34" charset="0"/>
              </a:rPr>
              <a:t>Mangrove forests also offer numerous other ecosystem services, both short term and long term, such as natural coastal defences from floods and storm surges, increased biodiversity and sediment reduction.</a:t>
            </a:r>
          </a:p>
        </p:txBody>
      </p:sp>
      <p:pic>
        <p:nvPicPr>
          <p:cNvPr id="1026" name="Picture 2" descr="Projects Archive | Become Climate Positive | Earthly">
            <a:extLst>
              <a:ext uri="{FF2B5EF4-FFF2-40B4-BE49-F238E27FC236}">
                <a16:creationId xmlns:a16="http://schemas.microsoft.com/office/drawing/2014/main" id="{8F8DFC51-E2B6-45A2-96A4-F2AD5FF77AF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79800" y="5608953"/>
            <a:ext cx="964643" cy="547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358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9720FDC-D64A-5ED7-50A7-79D52DCC15CE}"/>
              </a:ext>
            </a:extLst>
          </p:cNvPr>
          <p:cNvSpPr txBox="1">
            <a:spLocks/>
          </p:cNvSpPr>
          <p:nvPr/>
        </p:nvSpPr>
        <p:spPr>
          <a:xfrm>
            <a:off x="546080" y="1101931"/>
            <a:ext cx="6996113" cy="125306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GB">
                <a:solidFill>
                  <a:srgbClr val="293963"/>
                </a:solidFill>
                <a:latin typeface="Nexa" panose="02000000000000000000" pitchFamily="50" charset="0"/>
              </a:rPr>
              <a:t>CC&amp;A Partners – Just Move In</a:t>
            </a:r>
          </a:p>
        </p:txBody>
      </p:sp>
      <p:grpSp>
        <p:nvGrpSpPr>
          <p:cNvPr id="7" name="Group 6">
            <a:extLst>
              <a:ext uri="{FF2B5EF4-FFF2-40B4-BE49-F238E27FC236}">
                <a16:creationId xmlns:a16="http://schemas.microsoft.com/office/drawing/2014/main" id="{8DDD8A09-A395-E60C-A51C-77C3EE8BEACB}"/>
              </a:ext>
            </a:extLst>
          </p:cNvPr>
          <p:cNvGrpSpPr/>
          <p:nvPr/>
        </p:nvGrpSpPr>
        <p:grpSpPr>
          <a:xfrm>
            <a:off x="0" y="-4824"/>
            <a:ext cx="12192000" cy="1428185"/>
            <a:chOff x="0" y="-4824"/>
            <a:chExt cx="12192000" cy="1428185"/>
          </a:xfrm>
        </p:grpSpPr>
        <p:sp>
          <p:nvSpPr>
            <p:cNvPr id="8" name="Rectangle 7">
              <a:extLst>
                <a:ext uri="{FF2B5EF4-FFF2-40B4-BE49-F238E27FC236}">
                  <a16:creationId xmlns:a16="http://schemas.microsoft.com/office/drawing/2014/main" id="{EDE589AF-D1DB-462B-C2A8-38FC5768F5A6}"/>
                </a:ext>
              </a:extLst>
            </p:cNvPr>
            <p:cNvSpPr/>
            <p:nvPr/>
          </p:nvSpPr>
          <p:spPr>
            <a:xfrm>
              <a:off x="0" y="-4824"/>
              <a:ext cx="12192000" cy="746946"/>
            </a:xfrm>
            <a:prstGeom prst="rect">
              <a:avLst/>
            </a:prstGeom>
            <a:solidFill>
              <a:srgbClr val="293963"/>
            </a:solidFill>
            <a:ln>
              <a:solidFill>
                <a:srgbClr val="2939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00FA8C48-ADE7-8AAA-7699-AEA9DE20C75A}"/>
                </a:ext>
              </a:extLst>
            </p:cNvPr>
            <p:cNvSpPr/>
            <p:nvPr/>
          </p:nvSpPr>
          <p:spPr>
            <a:xfrm>
              <a:off x="10011862" y="261431"/>
              <a:ext cx="1053703" cy="9613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6ED3C40A-B852-76FD-EC16-A743323042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88556" y="475867"/>
              <a:ext cx="1700314" cy="947494"/>
            </a:xfrm>
            <a:prstGeom prst="rect">
              <a:avLst/>
            </a:prstGeom>
          </p:spPr>
        </p:pic>
      </p:grpSp>
      <p:sp>
        <p:nvSpPr>
          <p:cNvPr id="15" name="object 3">
            <a:extLst>
              <a:ext uri="{FF2B5EF4-FFF2-40B4-BE49-F238E27FC236}">
                <a16:creationId xmlns:a16="http://schemas.microsoft.com/office/drawing/2014/main" id="{B3B426F2-F314-7335-AAE7-17BBBC2A746D}"/>
              </a:ext>
            </a:extLst>
          </p:cNvPr>
          <p:cNvSpPr txBox="1">
            <a:spLocks noGrp="1"/>
          </p:cNvSpPr>
          <p:nvPr>
            <p:ph type="body" sz="half" idx="2"/>
          </p:nvPr>
        </p:nvSpPr>
        <p:spPr>
          <a:xfrm>
            <a:off x="1058632" y="1828800"/>
            <a:ext cx="4992221" cy="2582758"/>
          </a:xfrm>
          <a:prstGeom prst="rect">
            <a:avLst/>
          </a:prstGeom>
        </p:spPr>
        <p:txBody>
          <a:bodyPr vert="horz" wrap="square" lIns="0" tIns="119380" rIns="0" bIns="0" rtlCol="0">
            <a:spAutoFit/>
          </a:bodyPr>
          <a:lstStyle/>
          <a:p>
            <a:pPr algn="l"/>
            <a:r>
              <a:rPr lang="en-GB" b="0" i="0" u="none" strike="noStrike" baseline="0">
                <a:solidFill>
                  <a:srgbClr val="4D6B5F"/>
                </a:solidFill>
                <a:latin typeface="Arial" panose="020B0604020202020204" pitchFamily="34" charset="0"/>
                <a:cs typeface="Arial" panose="020B0604020202020204" pitchFamily="34" charset="0"/>
              </a:rPr>
              <a:t>Charles Cameron &amp; Associates have partnered with just move in to offer all clients complimentary access to a full home move-in service, managing all of the administration necessary when moving, which usually take hours to sort out yourself.</a:t>
            </a:r>
          </a:p>
          <a:p>
            <a:pPr algn="l"/>
            <a:endParaRPr lang="en-GB" b="0" i="0" u="none" strike="noStrike" baseline="0">
              <a:solidFill>
                <a:srgbClr val="4D6B5F"/>
              </a:solidFill>
              <a:latin typeface="Arial" panose="020B0604020202020204" pitchFamily="34" charset="0"/>
              <a:cs typeface="Arial" panose="020B0604020202020204" pitchFamily="34" charset="0"/>
            </a:endParaRPr>
          </a:p>
          <a:p>
            <a:pPr algn="l"/>
            <a:r>
              <a:rPr lang="en-GB" b="0" i="0" u="none" strike="noStrike" baseline="0">
                <a:solidFill>
                  <a:srgbClr val="4D6B5F"/>
                </a:solidFill>
                <a:latin typeface="Arial" panose="020B0604020202020204" pitchFamily="34" charset="0"/>
                <a:cs typeface="Arial" panose="020B0604020202020204" pitchFamily="34" charset="0"/>
              </a:rPr>
              <a:t>The cost of this service will be waived as part of a benefit of using </a:t>
            </a:r>
            <a:r>
              <a:rPr lang="en-GB">
                <a:solidFill>
                  <a:srgbClr val="4D6B5F"/>
                </a:solidFill>
                <a:latin typeface="Arial" panose="020B0604020202020204" pitchFamily="34" charset="0"/>
                <a:cs typeface="Arial" panose="020B0604020202020204" pitchFamily="34" charset="0"/>
              </a:rPr>
              <a:t>C</a:t>
            </a:r>
            <a:r>
              <a:rPr lang="en-GB" b="0" i="0" u="none" strike="noStrike" baseline="0">
                <a:solidFill>
                  <a:srgbClr val="4D6B5F"/>
                </a:solidFill>
                <a:latin typeface="Arial" panose="020B0604020202020204" pitchFamily="34" charset="0"/>
                <a:cs typeface="Arial" panose="020B0604020202020204" pitchFamily="34" charset="0"/>
              </a:rPr>
              <a:t>harles </a:t>
            </a:r>
            <a:r>
              <a:rPr lang="en-GB">
                <a:solidFill>
                  <a:srgbClr val="4D6B5F"/>
                </a:solidFill>
                <a:latin typeface="Arial" panose="020B0604020202020204" pitchFamily="34" charset="0"/>
                <a:cs typeface="Arial" panose="020B0604020202020204" pitchFamily="34" charset="0"/>
              </a:rPr>
              <a:t>C</a:t>
            </a:r>
            <a:r>
              <a:rPr lang="en-GB" b="0" i="0" u="none" strike="noStrike" baseline="0">
                <a:solidFill>
                  <a:srgbClr val="4D6B5F"/>
                </a:solidFill>
                <a:latin typeface="Arial" panose="020B0604020202020204" pitchFamily="34" charset="0"/>
                <a:cs typeface="Arial" panose="020B0604020202020204" pitchFamily="34" charset="0"/>
              </a:rPr>
              <a:t>ameron &amp; Associates</a:t>
            </a:r>
            <a:r>
              <a:rPr lang="en-GB" i="0" u="none" strike="noStrike" baseline="0">
                <a:solidFill>
                  <a:srgbClr val="4D6B5F"/>
                </a:solidFill>
                <a:latin typeface="Arial" panose="020B0604020202020204" pitchFamily="34" charset="0"/>
                <a:cs typeface="Arial" panose="020B0604020202020204" pitchFamily="34" charset="0"/>
              </a:rPr>
              <a:t>,</a:t>
            </a:r>
            <a:r>
              <a:rPr lang="en-GB" b="1" i="0" u="none" strike="noStrike" baseline="0">
                <a:solidFill>
                  <a:srgbClr val="4D6B5F"/>
                </a:solidFill>
                <a:latin typeface="Arial" panose="020B0604020202020204" pitchFamily="34" charset="0"/>
                <a:cs typeface="Arial" panose="020B0604020202020204" pitchFamily="34" charset="0"/>
              </a:rPr>
              <a:t> saving you £290.</a:t>
            </a:r>
          </a:p>
          <a:p>
            <a:pPr algn="l"/>
            <a:endParaRPr lang="en-GB" b="0" i="0" u="none" strike="noStrike" baseline="0">
              <a:solidFill>
                <a:srgbClr val="4D6B5F"/>
              </a:solidFill>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454BD7A8-CECC-DC93-7A4B-6EDCCFB3C868}"/>
              </a:ext>
            </a:extLst>
          </p:cNvPr>
          <p:cNvGrpSpPr/>
          <p:nvPr/>
        </p:nvGrpSpPr>
        <p:grpSpPr>
          <a:xfrm>
            <a:off x="7772400" y="1756722"/>
            <a:ext cx="3184586" cy="4645307"/>
            <a:chOff x="6503970" y="1260951"/>
            <a:chExt cx="2867458" cy="5057365"/>
          </a:xfrm>
          <a:solidFill>
            <a:srgbClr val="FCEBD7"/>
          </a:solidFill>
          <a:effectLst>
            <a:outerShdw blurRad="50800" dist="38100" dir="2700000" sx="101000" sy="101000" algn="tl" rotWithShape="0">
              <a:prstClr val="black">
                <a:alpha val="40000"/>
              </a:prstClr>
            </a:outerShdw>
          </a:effectLst>
        </p:grpSpPr>
        <p:sp>
          <p:nvSpPr>
            <p:cNvPr id="18" name="Rectangle 17">
              <a:extLst>
                <a:ext uri="{FF2B5EF4-FFF2-40B4-BE49-F238E27FC236}">
                  <a16:creationId xmlns:a16="http://schemas.microsoft.com/office/drawing/2014/main" id="{3A2B33C3-9252-7969-D39F-C40AE70BFD04}"/>
                </a:ext>
              </a:extLst>
            </p:cNvPr>
            <p:cNvSpPr/>
            <p:nvPr/>
          </p:nvSpPr>
          <p:spPr>
            <a:xfrm>
              <a:off x="6503970" y="1260951"/>
              <a:ext cx="2867458" cy="5057365"/>
            </a:xfrm>
            <a:prstGeom prst="rect">
              <a:avLst/>
            </a:prstGeom>
            <a:grpFill/>
            <a:ln>
              <a:solidFill>
                <a:srgbClr val="2939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BBA72AAB-FEC4-1452-5537-7A7AA44DF66F}"/>
                </a:ext>
              </a:extLst>
            </p:cNvPr>
            <p:cNvSpPr txBox="1"/>
            <p:nvPr/>
          </p:nvSpPr>
          <p:spPr>
            <a:xfrm>
              <a:off x="6793699" y="2706162"/>
              <a:ext cx="2481085" cy="2359157"/>
            </a:xfrm>
            <a:prstGeom prst="rect">
              <a:avLst/>
            </a:prstGeom>
            <a:grpFill/>
            <a:ln>
              <a:noFill/>
            </a:ln>
          </p:spPr>
          <p:txBody>
            <a:bodyPr wrap="square" numCol="1">
              <a:spAutoFit/>
            </a:bodyPr>
            <a:lstStyle/>
            <a:p>
              <a:pPr marL="285750" indent="-285750">
                <a:lnSpc>
                  <a:spcPct val="107000"/>
                </a:lnSpc>
                <a:spcAft>
                  <a:spcPts val="800"/>
                </a:spcAft>
                <a:buFont typeface="Wingdings" panose="05000000000000000000" pitchFamily="2" charset="2"/>
                <a:buChar char="ü"/>
              </a:pPr>
              <a:r>
                <a:rPr lang="en-GB" sz="1600">
                  <a:solidFill>
                    <a:srgbClr val="293963"/>
                  </a:solidFill>
                  <a:effectLst/>
                  <a:latin typeface="Arial" panose="020B0604020202020204" pitchFamily="34" charset="0"/>
                  <a:ea typeface="Calibri" panose="020F0502020204030204" pitchFamily="34" charset="0"/>
                  <a:cs typeface="Arial" panose="020B0604020202020204" pitchFamily="34" charset="0"/>
                </a:rPr>
                <a:t>Council tax notifications</a:t>
              </a:r>
            </a:p>
            <a:p>
              <a:pPr marL="285750" indent="-285750">
                <a:lnSpc>
                  <a:spcPct val="107000"/>
                </a:lnSpc>
                <a:spcAft>
                  <a:spcPts val="800"/>
                </a:spcAft>
                <a:buFont typeface="Wingdings" panose="05000000000000000000" pitchFamily="2" charset="2"/>
                <a:buChar char="ü"/>
              </a:pPr>
              <a:r>
                <a:rPr lang="en-GB" sz="1600">
                  <a:solidFill>
                    <a:srgbClr val="293963"/>
                  </a:solidFill>
                  <a:effectLst/>
                  <a:latin typeface="Arial" panose="020B0604020202020204" pitchFamily="34" charset="0"/>
                  <a:ea typeface="Calibri" panose="020F0502020204030204" pitchFamily="34" charset="0"/>
                  <a:cs typeface="Arial" panose="020B0604020202020204" pitchFamily="34" charset="0"/>
                </a:rPr>
                <a:t>Water and sewerage</a:t>
              </a:r>
            </a:p>
            <a:p>
              <a:pPr marL="285750" indent="-285750">
                <a:lnSpc>
                  <a:spcPct val="107000"/>
                </a:lnSpc>
                <a:spcAft>
                  <a:spcPts val="800"/>
                </a:spcAft>
                <a:buFont typeface="Wingdings" panose="05000000000000000000" pitchFamily="2" charset="2"/>
                <a:buChar char="ü"/>
              </a:pPr>
              <a:r>
                <a:rPr lang="en-GB" sz="1600">
                  <a:solidFill>
                    <a:srgbClr val="293963"/>
                  </a:solidFill>
                  <a:effectLst/>
                  <a:latin typeface="Arial" panose="020B0604020202020204" pitchFamily="34" charset="0"/>
                  <a:ea typeface="Calibri" panose="020F0502020204030204" pitchFamily="34" charset="0"/>
                  <a:cs typeface="Arial" panose="020B0604020202020204" pitchFamily="34" charset="0"/>
                </a:rPr>
                <a:t>Broadband and phone</a:t>
              </a:r>
            </a:p>
            <a:p>
              <a:pPr marL="285750" indent="-285750">
                <a:lnSpc>
                  <a:spcPct val="107000"/>
                </a:lnSpc>
                <a:spcAft>
                  <a:spcPts val="800"/>
                </a:spcAft>
                <a:buFont typeface="Wingdings" panose="05000000000000000000" pitchFamily="2" charset="2"/>
                <a:buChar char="ü"/>
              </a:pPr>
              <a:r>
                <a:rPr lang="en-GB" sz="1600">
                  <a:solidFill>
                    <a:srgbClr val="293963"/>
                  </a:solidFill>
                  <a:latin typeface="Arial" panose="020B0604020202020204" pitchFamily="34" charset="0"/>
                  <a:ea typeface="Calibri" panose="020F0502020204030204" pitchFamily="34" charset="0"/>
                  <a:cs typeface="Arial" panose="020B0604020202020204" pitchFamily="34" charset="0"/>
                </a:rPr>
                <a:t>TV &amp; Media</a:t>
              </a:r>
              <a:endParaRPr lang="en-GB" sz="1600">
                <a:solidFill>
                  <a:srgbClr val="293963"/>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Wingdings" panose="05000000000000000000" pitchFamily="2" charset="2"/>
                <a:buChar char="ü"/>
              </a:pPr>
              <a:r>
                <a:rPr lang="en-GB" sz="1600">
                  <a:solidFill>
                    <a:srgbClr val="293963"/>
                  </a:solidFill>
                  <a:effectLst/>
                  <a:latin typeface="Arial" panose="020B0604020202020204" pitchFamily="34" charset="0"/>
                  <a:ea typeface="Calibri" panose="020F0502020204030204" pitchFamily="34" charset="0"/>
                  <a:cs typeface="Arial" panose="020B0604020202020204" pitchFamily="34" charset="0"/>
                </a:rPr>
                <a:t>Removals discounts</a:t>
              </a:r>
            </a:p>
            <a:p>
              <a:pPr>
                <a:lnSpc>
                  <a:spcPct val="107000"/>
                </a:lnSpc>
                <a:spcAft>
                  <a:spcPts val="800"/>
                </a:spcAft>
              </a:pPr>
              <a:endParaRPr lang="en-GB" sz="1600">
                <a:solidFill>
                  <a:srgbClr val="293963"/>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67E56D14-43C0-CF3E-62D7-EA97A4CFAD5D}"/>
                </a:ext>
              </a:extLst>
            </p:cNvPr>
            <p:cNvSpPr txBox="1"/>
            <p:nvPr/>
          </p:nvSpPr>
          <p:spPr>
            <a:xfrm>
              <a:off x="6793699" y="4657793"/>
              <a:ext cx="2358020" cy="1562090"/>
            </a:xfrm>
            <a:prstGeom prst="rect">
              <a:avLst/>
            </a:prstGeom>
            <a:grpFill/>
            <a:ln>
              <a:noFill/>
            </a:ln>
          </p:spPr>
          <p:txBody>
            <a:bodyPr wrap="square" numCol="1">
              <a:spAutoFit/>
            </a:bodyPr>
            <a:lstStyle/>
            <a:p>
              <a:pPr marL="285750" indent="-285750">
                <a:lnSpc>
                  <a:spcPct val="107000"/>
                </a:lnSpc>
                <a:spcAft>
                  <a:spcPts val="800"/>
                </a:spcAft>
                <a:buFont typeface="Wingdings" panose="05000000000000000000" pitchFamily="2" charset="2"/>
                <a:buChar char="ü"/>
              </a:pPr>
              <a:r>
                <a:rPr lang="en-GB" sz="1600">
                  <a:solidFill>
                    <a:srgbClr val="293963"/>
                  </a:solidFill>
                  <a:effectLst/>
                  <a:latin typeface="Arial" panose="020B0604020202020204" pitchFamily="34" charset="0"/>
                  <a:ea typeface="Calibri" panose="020F0502020204030204" pitchFamily="34" charset="0"/>
                  <a:cs typeface="Arial" panose="020B0604020202020204" pitchFamily="34" charset="0"/>
                </a:rPr>
                <a:t>Storage</a:t>
              </a:r>
            </a:p>
            <a:p>
              <a:pPr marL="285750" indent="-285750">
                <a:lnSpc>
                  <a:spcPct val="107000"/>
                </a:lnSpc>
                <a:spcAft>
                  <a:spcPts val="800"/>
                </a:spcAft>
                <a:buFont typeface="Wingdings" panose="05000000000000000000" pitchFamily="2" charset="2"/>
                <a:buChar char="ü"/>
              </a:pPr>
              <a:r>
                <a:rPr lang="en-GB" sz="1600">
                  <a:solidFill>
                    <a:srgbClr val="293963"/>
                  </a:solidFill>
                  <a:effectLst/>
                  <a:latin typeface="Arial" panose="020B0604020202020204" pitchFamily="34" charset="0"/>
                  <a:ea typeface="Calibri" panose="020F0502020204030204" pitchFamily="34" charset="0"/>
                  <a:cs typeface="Arial" panose="020B0604020202020204" pitchFamily="34" charset="0"/>
                </a:rPr>
                <a:t>Mobile Phones </a:t>
              </a:r>
            </a:p>
            <a:p>
              <a:pPr marL="285750" indent="-285750">
                <a:lnSpc>
                  <a:spcPct val="107000"/>
                </a:lnSpc>
                <a:spcAft>
                  <a:spcPts val="800"/>
                </a:spcAft>
                <a:buFont typeface="Wingdings" panose="05000000000000000000" pitchFamily="2" charset="2"/>
                <a:buChar char="ü"/>
              </a:pPr>
              <a:r>
                <a:rPr lang="en-GB" sz="1600">
                  <a:solidFill>
                    <a:srgbClr val="293963"/>
                  </a:solidFill>
                  <a:effectLst/>
                  <a:latin typeface="Arial" panose="020B0604020202020204" pitchFamily="34" charset="0"/>
                  <a:ea typeface="Calibri" panose="020F0502020204030204" pitchFamily="34" charset="0"/>
                  <a:cs typeface="Arial" panose="020B0604020202020204" pitchFamily="34" charset="0"/>
                </a:rPr>
                <a:t>Royal mail redirects</a:t>
              </a:r>
            </a:p>
            <a:p>
              <a:pPr marL="285750" indent="-285750">
                <a:lnSpc>
                  <a:spcPct val="107000"/>
                </a:lnSpc>
                <a:spcAft>
                  <a:spcPts val="800"/>
                </a:spcAft>
                <a:buFont typeface="Wingdings" panose="05000000000000000000" pitchFamily="2" charset="2"/>
                <a:buChar char="ü"/>
              </a:pPr>
              <a:r>
                <a:rPr lang="en-GB" sz="1600">
                  <a:solidFill>
                    <a:srgbClr val="293963"/>
                  </a:solidFill>
                  <a:latin typeface="Arial" panose="020B0604020202020204" pitchFamily="34" charset="0"/>
                  <a:ea typeface="Calibri" panose="020F0502020204030204" pitchFamily="34" charset="0"/>
                  <a:cs typeface="Arial" panose="020B0604020202020204" pitchFamily="34" charset="0"/>
                </a:rPr>
                <a:t>TV Licencing</a:t>
              </a:r>
              <a:endParaRPr lang="en-GB" sz="1600">
                <a:solidFill>
                  <a:srgbClr val="293963"/>
                </a:solidFill>
                <a:effectLst/>
                <a:latin typeface="Arial" panose="020B0604020202020204" pitchFamily="34" charset="0"/>
                <a:ea typeface="Calibri" panose="020F0502020204030204" pitchFamily="34" charset="0"/>
                <a:cs typeface="Arial" panose="020B0604020202020204" pitchFamily="34" charset="0"/>
              </a:endParaRPr>
            </a:p>
          </p:txBody>
        </p:sp>
      </p:grpSp>
      <p:pic>
        <p:nvPicPr>
          <p:cNvPr id="5" name="Picture 4">
            <a:extLst>
              <a:ext uri="{FF2B5EF4-FFF2-40B4-BE49-F238E27FC236}">
                <a16:creationId xmlns:a16="http://schemas.microsoft.com/office/drawing/2014/main" id="{851E8054-4F1E-CC64-1F8C-A81BBD26C2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632" y="4348853"/>
            <a:ext cx="3439990" cy="2125254"/>
          </a:xfrm>
          <a:prstGeom prst="rect">
            <a:avLst/>
          </a:prstGeom>
          <a:effectLst>
            <a:outerShdw blurRad="50800" dist="38100" dir="5400000" sx="102000" sy="102000" algn="t" rotWithShape="0">
              <a:prstClr val="black">
                <a:alpha val="40000"/>
              </a:prstClr>
            </a:outerShdw>
          </a:effectLst>
        </p:spPr>
      </p:pic>
      <p:sp>
        <p:nvSpPr>
          <p:cNvPr id="2" name="TextBox 1">
            <a:extLst>
              <a:ext uri="{FF2B5EF4-FFF2-40B4-BE49-F238E27FC236}">
                <a16:creationId xmlns:a16="http://schemas.microsoft.com/office/drawing/2014/main" id="{C099A638-9A9D-4F21-B048-BED1D75319FD}"/>
              </a:ext>
            </a:extLst>
          </p:cNvPr>
          <p:cNvSpPr txBox="1"/>
          <p:nvPr/>
        </p:nvSpPr>
        <p:spPr>
          <a:xfrm>
            <a:off x="7945546" y="1975971"/>
            <a:ext cx="2838294" cy="923330"/>
          </a:xfrm>
          <a:prstGeom prst="rect">
            <a:avLst/>
          </a:prstGeom>
          <a:noFill/>
        </p:spPr>
        <p:txBody>
          <a:bodyPr wrap="square" rtlCol="0">
            <a:spAutoFit/>
          </a:bodyPr>
          <a:lstStyle/>
          <a:p>
            <a:pPr algn="ctr"/>
            <a:r>
              <a:rPr lang="en-GB" sz="1800" b="1">
                <a:solidFill>
                  <a:srgbClr val="293963"/>
                </a:solidFill>
                <a:effectLst/>
                <a:latin typeface="Arial" panose="020B0604020202020204" pitchFamily="34" charset="0"/>
                <a:ea typeface="Calibri" panose="020F0502020204030204" pitchFamily="34" charset="0"/>
                <a:cs typeface="Arial" panose="020B0604020202020204" pitchFamily="34" charset="0"/>
              </a:rPr>
              <a:t>Which services &amp; utilities do Just Move In provide support with?</a:t>
            </a:r>
            <a:endParaRPr lang="en-GB"/>
          </a:p>
        </p:txBody>
      </p:sp>
    </p:spTree>
    <p:extLst>
      <p:ext uri="{BB962C8B-B14F-4D97-AF65-F5344CB8AC3E}">
        <p14:creationId xmlns:p14="http://schemas.microsoft.com/office/powerpoint/2010/main" val="25887348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9d0479d-33de-46a9-be38-69338eb9c7e0">
      <Terms xmlns="http://schemas.microsoft.com/office/infopath/2007/PartnerControls"/>
    </lcf76f155ced4ddcb4097134ff3c332f>
    <TaxCatchAll xmlns="6535a360-aecf-43e4-a3a8-3795f859d5e4" xsi:nil="true"/>
    <SharedWithUsers xmlns="6535a360-aecf-43e4-a3a8-3795f859d5e4">
      <UserInfo>
        <DisplayName>Celina Ramsay</DisplayName>
        <AccountId>38</AccountId>
        <AccountType/>
      </UserInfo>
      <UserInfo>
        <DisplayName>Rebecca Harris</DisplayName>
        <AccountId>32</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01509E33342C24880B1281719734DC2" ma:contentTypeVersion="14" ma:contentTypeDescription="Create a new document." ma:contentTypeScope="" ma:versionID="7903d948037e0df0e383ecee8515d39a">
  <xsd:schema xmlns:xsd="http://www.w3.org/2001/XMLSchema" xmlns:xs="http://www.w3.org/2001/XMLSchema" xmlns:p="http://schemas.microsoft.com/office/2006/metadata/properties" xmlns:ns2="49d0479d-33de-46a9-be38-69338eb9c7e0" xmlns:ns3="6535a360-aecf-43e4-a3a8-3795f859d5e4" targetNamespace="http://schemas.microsoft.com/office/2006/metadata/properties" ma:root="true" ma:fieldsID="f7b21075a59e20887a9272eaa7618983" ns2:_="" ns3:_="">
    <xsd:import namespace="49d0479d-33de-46a9-be38-69338eb9c7e0"/>
    <xsd:import namespace="6535a360-aecf-43e4-a3a8-3795f859d5e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d0479d-33de-46a9-be38-69338eb9c7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dcc8d836-b91f-4a4c-ab0e-c5b225f3f824"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535a360-aecf-43e4-a3a8-3795f859d5e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3b8b350d-98b5-428b-8983-1614ee952330}" ma:internalName="TaxCatchAll" ma:showField="CatchAllData" ma:web="6535a360-aecf-43e4-a3a8-3795f859d5e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AEEC91-2049-4F1E-8455-45A72A4AB7E5}">
  <ds:schemaRefs>
    <ds:schemaRef ds:uri="http://schemas.microsoft.com/sharepoint/v3/contenttype/forms"/>
  </ds:schemaRefs>
</ds:datastoreItem>
</file>

<file path=customXml/itemProps2.xml><?xml version="1.0" encoding="utf-8"?>
<ds:datastoreItem xmlns:ds="http://schemas.openxmlformats.org/officeDocument/2006/customXml" ds:itemID="{75B8DAD7-53A2-4C85-BE0F-CFB8C81F2834}">
  <ds:schemaRefs>
    <ds:schemaRef ds:uri="http://purl.org/dc/terms/"/>
    <ds:schemaRef ds:uri="http://schemas.microsoft.com/office/infopath/2007/PartnerControls"/>
    <ds:schemaRef ds:uri="http://purl.org/dc/dcmitype/"/>
    <ds:schemaRef ds:uri="6535a360-aecf-43e4-a3a8-3795f859d5e4"/>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49d0479d-33de-46a9-be38-69338eb9c7e0"/>
    <ds:schemaRef ds:uri="http://www.w3.org/XML/1998/namespace"/>
  </ds:schemaRefs>
</ds:datastoreItem>
</file>

<file path=customXml/itemProps3.xml><?xml version="1.0" encoding="utf-8"?>
<ds:datastoreItem xmlns:ds="http://schemas.openxmlformats.org/officeDocument/2006/customXml" ds:itemID="{03C4D194-F28A-4D56-ADA4-936BA481B0BB}">
  <ds:schemaRefs>
    <ds:schemaRef ds:uri="49d0479d-33de-46a9-be38-69338eb9c7e0"/>
    <ds:schemaRef ds:uri="6535a360-aecf-43e4-a3a8-3795f859d5e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17</TotalTime>
  <Words>1025</Words>
  <Application>Microsoft Office PowerPoint</Application>
  <PresentationFormat>Widescreen</PresentationFormat>
  <Paragraphs>95</Paragraphs>
  <Slides>10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Nexa</vt:lpstr>
      <vt:lpstr>Nexa-Bold</vt:lpstr>
      <vt:lpstr>Playfair Display</vt:lpstr>
      <vt:lpstr>Source Sans Pro Light</vt:lpstr>
      <vt:lpstr>Wingdings</vt:lpstr>
      <vt:lpstr>Office Theme</vt:lpstr>
      <vt:lpstr>Free Independent  Mortgage Advice</vt:lpstr>
      <vt:lpstr>Who are Charles Cameron &amp; Associates - CC&amp;A?</vt:lpstr>
      <vt:lpstr>Company 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Ueda Maxharraj</dc:creator>
  <cp:lastModifiedBy>Christine Ayliffe</cp:lastModifiedBy>
  <cp:revision>6</cp:revision>
  <dcterms:created xsi:type="dcterms:W3CDTF">2020-07-31T07:36:23Z</dcterms:created>
  <dcterms:modified xsi:type="dcterms:W3CDTF">2022-10-04T12:02:38Z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2020-07-30T00:00:00Z</vt:filetime>
  </property>
  <property fmtid="{D5CDD505-2E9C-101B-9397-08002B2CF9AE}" pid="3" name="Creator">
    <vt:lpwstr>Acrobat PDFMaker 20 for PowerPoint</vt:lpwstr>
  </property>
  <property fmtid="{D5CDD505-2E9C-101B-9397-08002B2CF9AE}" pid="4" name="LastSaved">
    <vt:filetime>2020-07-31T00:00:00Z</vt:filetime>
  </property>
  <property fmtid="{D5CDD505-2E9C-101B-9397-08002B2CF9AE}" pid="5" name="MSDH34TAG">
    <vt:lpwstr>.TEZUF76X5TAHATHESADREYAK-00-CLA190+*89521-10=valenchl,MD=20200915115318/+0100,TC=valenchl,ZZ=000I-5f60.</vt:lpwstr>
  </property>
  <property fmtid="{D5CDD505-2E9C-101B-9397-08002B2CF9AE}" pid="6" name="ContentTypeId">
    <vt:lpwstr>0x010100D01509E33342C24880B1281719734DC2</vt:lpwstr>
  </property>
  <property fmtid="{D5CDD505-2E9C-101B-9397-08002B2CF9AE}" pid="7" name="MediaServiceImageTags">
    <vt:lpwstr/>
  </property>
</Properties>
</file>